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</p:sldMasterIdLst>
  <p:notesMasterIdLst>
    <p:notesMasterId r:id="rId90"/>
  </p:notesMasterIdLst>
  <p:handoutMasterIdLst>
    <p:handoutMasterId r:id="rId91"/>
  </p:handoutMasterIdLst>
  <p:sldIdLst>
    <p:sldId id="256" r:id="rId2"/>
    <p:sldId id="344" r:id="rId3"/>
    <p:sldId id="271" r:id="rId4"/>
    <p:sldId id="273" r:id="rId5"/>
    <p:sldId id="274" r:id="rId6"/>
    <p:sldId id="275" r:id="rId7"/>
    <p:sldId id="276" r:id="rId8"/>
    <p:sldId id="352" r:id="rId9"/>
    <p:sldId id="363" r:id="rId10"/>
    <p:sldId id="364" r:id="rId11"/>
    <p:sldId id="281" r:id="rId12"/>
    <p:sldId id="347" r:id="rId13"/>
    <p:sldId id="358" r:id="rId14"/>
    <p:sldId id="282" r:id="rId15"/>
    <p:sldId id="365" r:id="rId16"/>
    <p:sldId id="283" r:id="rId17"/>
    <p:sldId id="288" r:id="rId18"/>
    <p:sldId id="289" r:id="rId19"/>
    <p:sldId id="367" r:id="rId20"/>
    <p:sldId id="366" r:id="rId21"/>
    <p:sldId id="351" r:id="rId22"/>
    <p:sldId id="292" r:id="rId23"/>
    <p:sldId id="378" r:id="rId24"/>
    <p:sldId id="379" r:id="rId25"/>
    <p:sldId id="293" r:id="rId26"/>
    <p:sldId id="362" r:id="rId27"/>
    <p:sldId id="295" r:id="rId28"/>
    <p:sldId id="296" r:id="rId29"/>
    <p:sldId id="368" r:id="rId30"/>
    <p:sldId id="369" r:id="rId31"/>
    <p:sldId id="377" r:id="rId32"/>
    <p:sldId id="371" r:id="rId33"/>
    <p:sldId id="372" r:id="rId34"/>
    <p:sldId id="373" r:id="rId35"/>
    <p:sldId id="374" r:id="rId36"/>
    <p:sldId id="375" r:id="rId37"/>
    <p:sldId id="376" r:id="rId38"/>
    <p:sldId id="386" r:id="rId39"/>
    <p:sldId id="380" r:id="rId40"/>
    <p:sldId id="381" r:id="rId41"/>
    <p:sldId id="382" r:id="rId42"/>
    <p:sldId id="383" r:id="rId43"/>
    <p:sldId id="384" r:id="rId44"/>
    <p:sldId id="387" r:id="rId45"/>
    <p:sldId id="385" r:id="rId46"/>
    <p:sldId id="388" r:id="rId47"/>
    <p:sldId id="389" r:id="rId48"/>
    <p:sldId id="391" r:id="rId49"/>
    <p:sldId id="392" r:id="rId50"/>
    <p:sldId id="393" r:id="rId51"/>
    <p:sldId id="390" r:id="rId52"/>
    <p:sldId id="396" r:id="rId53"/>
    <p:sldId id="394" r:id="rId54"/>
    <p:sldId id="395" r:id="rId55"/>
    <p:sldId id="421" r:id="rId56"/>
    <p:sldId id="399" r:id="rId57"/>
    <p:sldId id="420" r:id="rId58"/>
    <p:sldId id="422" r:id="rId59"/>
    <p:sldId id="400" r:id="rId60"/>
    <p:sldId id="401" r:id="rId61"/>
    <p:sldId id="423" r:id="rId62"/>
    <p:sldId id="402" r:id="rId63"/>
    <p:sldId id="403" r:id="rId64"/>
    <p:sldId id="405" r:id="rId65"/>
    <p:sldId id="424" r:id="rId66"/>
    <p:sldId id="425" r:id="rId67"/>
    <p:sldId id="406" r:id="rId68"/>
    <p:sldId id="407" r:id="rId69"/>
    <p:sldId id="408" r:id="rId70"/>
    <p:sldId id="409" r:id="rId71"/>
    <p:sldId id="427" r:id="rId72"/>
    <p:sldId id="410" r:id="rId73"/>
    <p:sldId id="411" r:id="rId74"/>
    <p:sldId id="432" r:id="rId75"/>
    <p:sldId id="433" r:id="rId76"/>
    <p:sldId id="415" r:id="rId77"/>
    <p:sldId id="428" r:id="rId78"/>
    <p:sldId id="429" r:id="rId79"/>
    <p:sldId id="431" r:id="rId80"/>
    <p:sldId id="412" r:id="rId81"/>
    <p:sldId id="413" r:id="rId82"/>
    <p:sldId id="434" r:id="rId83"/>
    <p:sldId id="435" r:id="rId84"/>
    <p:sldId id="417" r:id="rId85"/>
    <p:sldId id="436" r:id="rId86"/>
    <p:sldId id="437" r:id="rId87"/>
    <p:sldId id="438" r:id="rId88"/>
    <p:sldId id="439" r:id="rId89"/>
  </p:sldIdLst>
  <p:sldSz cx="9144000" cy="5143500" type="screen16x9"/>
  <p:notesSz cx="6881813" cy="9296400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72" charset="0"/>
        <a:ea typeface="ＭＳ Ｐゴシック" pitchFamily="-72" charset="-128"/>
        <a:cs typeface="ＭＳ Ｐゴシック" pitchFamily="-72" charset="-128"/>
      </a:defRPr>
    </a:lvl1pPr>
    <a:lvl2pPr marL="457166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72" charset="0"/>
        <a:ea typeface="ＭＳ Ｐゴシック" pitchFamily="-72" charset="-128"/>
        <a:cs typeface="ＭＳ Ｐゴシック" pitchFamily="-72" charset="-128"/>
      </a:defRPr>
    </a:lvl2pPr>
    <a:lvl3pPr marL="914333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72" charset="0"/>
        <a:ea typeface="ＭＳ Ｐゴシック" pitchFamily="-72" charset="-128"/>
        <a:cs typeface="ＭＳ Ｐゴシック" pitchFamily="-72" charset="-128"/>
      </a:defRPr>
    </a:lvl3pPr>
    <a:lvl4pPr marL="1371498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72" charset="0"/>
        <a:ea typeface="ＭＳ Ｐゴシック" pitchFamily="-72" charset="-128"/>
        <a:cs typeface="ＭＳ Ｐゴシック" pitchFamily="-72" charset="-128"/>
      </a:defRPr>
    </a:lvl4pPr>
    <a:lvl5pPr marL="1828664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72" charset="0"/>
        <a:ea typeface="ＭＳ Ｐゴシック" pitchFamily="-72" charset="-128"/>
        <a:cs typeface="ＭＳ Ｐゴシック" pitchFamily="-72" charset="-128"/>
      </a:defRPr>
    </a:lvl5pPr>
    <a:lvl6pPr marL="2285829" algn="l" defTabSz="457166" rtl="0" eaLnBrk="1" latinLnBrk="0" hangingPunct="1">
      <a:defRPr sz="2400" kern="1200">
        <a:solidFill>
          <a:schemeClr val="tx1"/>
        </a:solidFill>
        <a:latin typeface="Times New Roman" pitchFamily="-72" charset="0"/>
        <a:ea typeface="ＭＳ Ｐゴシック" pitchFamily="-72" charset="-128"/>
        <a:cs typeface="ＭＳ Ｐゴシック" pitchFamily="-72" charset="-128"/>
      </a:defRPr>
    </a:lvl6pPr>
    <a:lvl7pPr marL="2742995" algn="l" defTabSz="457166" rtl="0" eaLnBrk="1" latinLnBrk="0" hangingPunct="1">
      <a:defRPr sz="2400" kern="1200">
        <a:solidFill>
          <a:schemeClr val="tx1"/>
        </a:solidFill>
        <a:latin typeface="Times New Roman" pitchFamily="-72" charset="0"/>
        <a:ea typeface="ＭＳ Ｐゴシック" pitchFamily="-72" charset="-128"/>
        <a:cs typeface="ＭＳ Ｐゴシック" pitchFamily="-72" charset="-128"/>
      </a:defRPr>
    </a:lvl7pPr>
    <a:lvl8pPr marL="3200160" algn="l" defTabSz="457166" rtl="0" eaLnBrk="1" latinLnBrk="0" hangingPunct="1">
      <a:defRPr sz="2400" kern="1200">
        <a:solidFill>
          <a:schemeClr val="tx1"/>
        </a:solidFill>
        <a:latin typeface="Times New Roman" pitchFamily="-72" charset="0"/>
        <a:ea typeface="ＭＳ Ｐゴシック" pitchFamily="-72" charset="-128"/>
        <a:cs typeface="ＭＳ Ｐゴシック" pitchFamily="-72" charset="-128"/>
      </a:defRPr>
    </a:lvl8pPr>
    <a:lvl9pPr marL="3657326" algn="l" defTabSz="457166" rtl="0" eaLnBrk="1" latinLnBrk="0" hangingPunct="1">
      <a:defRPr sz="2400" kern="1200">
        <a:solidFill>
          <a:schemeClr val="tx1"/>
        </a:solidFill>
        <a:latin typeface="Times New Roman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00"/>
    <a:srgbClr val="C978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10" autoAdjust="0"/>
    <p:restoredTop sz="94818" autoAdjust="0"/>
  </p:normalViewPr>
  <p:slideViewPr>
    <p:cSldViewPr>
      <p:cViewPr varScale="1">
        <p:scale>
          <a:sx n="111" d="100"/>
          <a:sy n="111" d="100"/>
        </p:scale>
        <p:origin x="-120" y="-5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8704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99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handoutMaster" Target="handoutMasters/handoutMaster1.xml"/><Relationship Id="rId92" Type="http://schemas.openxmlformats.org/officeDocument/2006/relationships/printerSettings" Target="printerSettings/printerSettings1.bin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1.xml"/><Relationship Id="rId2" Type="http://schemas.openxmlformats.org/officeDocument/2006/relationships/slide" Target="slides/slide12.xml"/><Relationship Id="rId3" Type="http://schemas.openxmlformats.org/officeDocument/2006/relationships/slide" Target="slides/slide7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7A65A00-666F-4DA2-943F-CF617473A0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8245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93" tIns="46346" rIns="92693" bIns="46346" numCol="1" anchor="t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7313" y="0"/>
            <a:ext cx="298291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93" tIns="46346" rIns="92693" bIns="46346" numCol="1" anchor="t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429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7388" y="4414838"/>
            <a:ext cx="5507037" cy="418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93" tIns="46346" rIns="92693" bIns="463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 smtClean="0"/>
              <a:t>Click to edit Master text styles</a:t>
            </a:r>
          </a:p>
          <a:p>
            <a:pPr lvl="1"/>
            <a:r>
              <a:rPr lang="it-IT" noProof="0" smtClean="0"/>
              <a:t>Second level</a:t>
            </a:r>
          </a:p>
          <a:p>
            <a:pPr lvl="2"/>
            <a:r>
              <a:rPr lang="it-IT" noProof="0" smtClean="0"/>
              <a:t>Third level</a:t>
            </a:r>
          </a:p>
          <a:p>
            <a:pPr lvl="3"/>
            <a:r>
              <a:rPr lang="it-IT" noProof="0" smtClean="0"/>
              <a:t>Fourth level</a:t>
            </a:r>
          </a:p>
          <a:p>
            <a:pPr lvl="4"/>
            <a:r>
              <a:rPr lang="it-IT" noProof="0" smtClean="0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8291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93" tIns="46346" rIns="92693" bIns="46346" numCol="1" anchor="b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7313" y="8831263"/>
            <a:ext cx="298291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93" tIns="46346" rIns="92693" bIns="46346" numCol="1" anchor="b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5BD7E4C5-0CE5-4406-BD70-7106332AD5D7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2999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pitchFamily="-72" charset="-128"/>
        <a:cs typeface="ＭＳ Ｐゴシック" pitchFamily="-72" charset="-128"/>
      </a:defRPr>
    </a:lvl1pPr>
    <a:lvl2pPr marL="4571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pitchFamily="-72" charset="-128"/>
        <a:cs typeface="+mn-cs"/>
      </a:defRPr>
    </a:lvl2pPr>
    <a:lvl3pPr marL="91433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pitchFamily="-72" charset="-128"/>
        <a:cs typeface="+mn-cs"/>
      </a:defRPr>
    </a:lvl3pPr>
    <a:lvl4pPr marL="137149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pitchFamily="-72" charset="-128"/>
        <a:cs typeface="+mn-cs"/>
      </a:defRPr>
    </a:lvl4pPr>
    <a:lvl5pPr marL="18286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pitchFamily="-72" charset="-128"/>
        <a:cs typeface="+mn-cs"/>
      </a:defRPr>
    </a:lvl5pPr>
    <a:lvl6pPr marL="2285829" algn="l" defTabSz="9143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95" algn="l" defTabSz="9143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26" algn="l" defTabSz="9143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C98A09-E5AF-4C74-85BB-42E299C50FF0}" type="slidenum">
              <a:rPr lang="it-IT">
                <a:latin typeface="Times New Roman" pitchFamily="-72" charset="0"/>
                <a:ea typeface="ＭＳ Ｐゴシック" pitchFamily="-72" charset="-128"/>
                <a:cs typeface="ＭＳ Ｐゴシック" pitchFamily="-72" charset="-128"/>
              </a:rPr>
              <a:pPr/>
              <a:t>1</a:t>
            </a:fld>
            <a:endParaRPr lang="it-IT">
              <a:latin typeface="Times New Roman" pitchFamily="-72" charset="0"/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 New Roman" pitchFamily="-7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442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F72AF5-67ED-7B44-81BB-09E816E21D1C}" type="slidenum">
              <a:rPr lang="it-IT"/>
              <a:pPr>
                <a:defRPr/>
              </a:pPr>
              <a:t>18</a:t>
            </a:fld>
            <a:endParaRPr lang="it-IT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it-IT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374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F27E6D-3D19-B046-BF14-9A4DF4D16565}" type="slidenum">
              <a:rPr lang="it-IT"/>
              <a:pPr>
                <a:defRPr/>
              </a:pPr>
              <a:t>21</a:t>
            </a:fld>
            <a:endParaRPr lang="it-IT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it-IT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657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0" name="Shape 4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2595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49" cy="4183380"/>
          </a:xfrm>
          <a:prstGeom prst="rect">
            <a:avLst/>
          </a:prstGeom>
        </p:spPr>
        <p:txBody>
          <a:bodyPr lIns="92431" tIns="92431" rIns="92431" bIns="92431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449" name="Shape 449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7182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7425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0060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49" cy="4183380"/>
          </a:xfrm>
          <a:prstGeom prst="rect">
            <a:avLst/>
          </a:prstGeom>
        </p:spPr>
        <p:txBody>
          <a:bodyPr lIns="92431" tIns="92431" rIns="92431" bIns="92431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351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49" cy="4183380"/>
          </a:xfrm>
          <a:prstGeom prst="rect">
            <a:avLst/>
          </a:prstGeom>
        </p:spPr>
        <p:txBody>
          <a:bodyPr lIns="92431" tIns="92431" rIns="92431" bIns="92431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2925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49" cy="4183380"/>
          </a:xfrm>
          <a:prstGeom prst="rect">
            <a:avLst/>
          </a:prstGeom>
        </p:spPr>
        <p:txBody>
          <a:bodyPr lIns="92431" tIns="92431" rIns="92431" bIns="92431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2153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2" name="Shape 5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8507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49" cy="4183380"/>
          </a:xfrm>
          <a:prstGeom prst="rect">
            <a:avLst/>
          </a:prstGeom>
        </p:spPr>
        <p:txBody>
          <a:bodyPr lIns="92431" tIns="92431" rIns="92431" bIns="92431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63981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8" name="Shape 5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9946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5" name="Shape 5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0586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692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6656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Shape 6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317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FA7FDA-FA93-064D-A850-8F918D6857F0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141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1517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D077C7-95BE-A14E-802D-FE2EE9434D6E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153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390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9797A8-A07A-554A-87A7-3C289FBB6056}" type="slidenum">
              <a:rPr lang="en-US"/>
              <a:pPr>
                <a:defRPr/>
              </a:pPr>
              <a:t>63</a:t>
            </a:fld>
            <a:endParaRPr lang="en-US"/>
          </a:p>
        </p:txBody>
      </p:sp>
      <p:sp>
        <p:nvSpPr>
          <p:cNvPr id="151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1961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012F1-2EEB-1C4A-9C9D-23CBA6AE3300}" type="slidenum">
              <a:rPr lang="en-US"/>
              <a:pPr>
                <a:defRPr/>
              </a:pPr>
              <a:t>76</a:t>
            </a:fld>
            <a:endParaRPr lang="en-US"/>
          </a:p>
        </p:txBody>
      </p:sp>
      <p:sp>
        <p:nvSpPr>
          <p:cNvPr id="154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411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ED52661-6FE1-0640-96D6-F4E56B73D4D8}" type="slidenum">
              <a:rPr lang="en-US"/>
              <a:pPr>
                <a:defRPr/>
              </a:pPr>
              <a:t>84</a:t>
            </a:fld>
            <a:endParaRPr lang="en-US"/>
          </a:p>
        </p:txBody>
      </p:sp>
      <p:sp>
        <p:nvSpPr>
          <p:cNvPr id="143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974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49" cy="4183380"/>
          </a:xfrm>
          <a:prstGeom prst="rect">
            <a:avLst/>
          </a:prstGeom>
        </p:spPr>
        <p:txBody>
          <a:bodyPr lIns="92431" tIns="92431" rIns="92431" bIns="92431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9166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1204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1460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484698-5CFB-CD48-A800-78406B9D3067}" type="slidenum">
              <a:rPr lang="it-IT"/>
              <a:pPr/>
              <a:t>13</a:t>
            </a:fld>
            <a:endParaRPr lang="it-IT"/>
          </a:p>
        </p:txBody>
      </p:sp>
      <p:sp>
        <p:nvSpPr>
          <p:cNvPr id="65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0749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788213-F370-5444-8271-0BAD4F33B400}" type="slidenum">
              <a:rPr lang="it-IT"/>
              <a:pPr>
                <a:defRPr/>
              </a:pPr>
              <a:t>16</a:t>
            </a:fld>
            <a:endParaRPr lang="it-IT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it-IT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4207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748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magin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24"/>
          <a:stretch/>
        </p:blipFill>
        <p:spPr>
          <a:xfrm>
            <a:off x="13218" y="-1742"/>
            <a:ext cx="9144000" cy="4136611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0" y="3370763"/>
            <a:ext cx="9144000" cy="178470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" name="Gruppo 2"/>
          <p:cNvGrpSpPr/>
          <p:nvPr/>
        </p:nvGrpSpPr>
        <p:grpSpPr>
          <a:xfrm>
            <a:off x="0" y="3370763"/>
            <a:ext cx="9144000" cy="132418"/>
            <a:chOff x="1218340" y="275867"/>
            <a:chExt cx="17715122" cy="567843"/>
          </a:xfrm>
        </p:grpSpPr>
        <p:cxnSp>
          <p:nvCxnSpPr>
            <p:cNvPr id="4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5" name="Picture 4" descr="Y:\IMMAGINE _COORDINATA_2014\LOGO_UFFICIALE\01_Polimi_centrato\eps\01_Polimi_centrato_COL_negativo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3" y="3660336"/>
            <a:ext cx="1600200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Titolo 1"/>
          <p:cNvSpPr>
            <a:spLocks noGrp="1"/>
          </p:cNvSpPr>
          <p:nvPr>
            <p:ph type="ctrTitle"/>
          </p:nvPr>
        </p:nvSpPr>
        <p:spPr>
          <a:xfrm>
            <a:off x="2074695" y="3660336"/>
            <a:ext cx="6345098" cy="726281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it-IT" smtClean="0"/>
              <a:t>Click to edit Master title style</a:t>
            </a:r>
            <a:endParaRPr lang="it-IT" dirty="0"/>
          </a:p>
        </p:txBody>
      </p:sp>
      <p:sp>
        <p:nvSpPr>
          <p:cNvPr id="128" name="Sottotitolo 2"/>
          <p:cNvSpPr>
            <a:spLocks noGrp="1"/>
          </p:cNvSpPr>
          <p:nvPr>
            <p:ph type="subTitle" idx="1"/>
          </p:nvPr>
        </p:nvSpPr>
        <p:spPr>
          <a:xfrm>
            <a:off x="2074694" y="4409786"/>
            <a:ext cx="6339239" cy="53607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734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Drag picture to placeholder or click icon to add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‹#›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‹#›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it-IT" smtClean="0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‹#›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0" y="3200763"/>
            <a:ext cx="9144000" cy="194273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grpSp>
        <p:nvGrpSpPr>
          <p:cNvPr id="3" name="Gruppo 2"/>
          <p:cNvGrpSpPr/>
          <p:nvPr/>
        </p:nvGrpSpPr>
        <p:grpSpPr>
          <a:xfrm>
            <a:off x="0" y="3206942"/>
            <a:ext cx="9144000" cy="132418"/>
            <a:chOff x="1218340" y="275867"/>
            <a:chExt cx="17715122" cy="567843"/>
          </a:xfrm>
        </p:grpSpPr>
        <p:cxnSp>
          <p:nvCxnSpPr>
            <p:cNvPr id="4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magine 1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" y="0"/>
            <a:ext cx="9144000" cy="3378708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0" y="3194168"/>
            <a:ext cx="9144000" cy="1961303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" name="Gruppo 2"/>
          <p:cNvGrpSpPr/>
          <p:nvPr/>
        </p:nvGrpSpPr>
        <p:grpSpPr>
          <a:xfrm>
            <a:off x="0" y="3200763"/>
            <a:ext cx="9144000" cy="132418"/>
            <a:chOff x="1218340" y="275867"/>
            <a:chExt cx="17715122" cy="567843"/>
          </a:xfrm>
        </p:grpSpPr>
        <p:cxnSp>
          <p:nvCxnSpPr>
            <p:cNvPr id="4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5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185" y="1898026"/>
            <a:ext cx="1600200" cy="117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Titolo 1"/>
          <p:cNvSpPr>
            <a:spLocks noGrp="1"/>
          </p:cNvSpPr>
          <p:nvPr>
            <p:ph type="ctrTitle"/>
          </p:nvPr>
        </p:nvSpPr>
        <p:spPr>
          <a:xfrm>
            <a:off x="641534" y="3436663"/>
            <a:ext cx="7772400" cy="726281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it-IT" smtClean="0"/>
              <a:t>Click to edit Master title style</a:t>
            </a:r>
            <a:endParaRPr lang="it-IT" dirty="0"/>
          </a:p>
        </p:txBody>
      </p:sp>
      <p:sp>
        <p:nvSpPr>
          <p:cNvPr id="128" name="Sottotitolo 2"/>
          <p:cNvSpPr>
            <a:spLocks noGrp="1"/>
          </p:cNvSpPr>
          <p:nvPr>
            <p:ph type="subTitle" idx="1"/>
          </p:nvPr>
        </p:nvSpPr>
        <p:spPr>
          <a:xfrm>
            <a:off x="641534" y="4151870"/>
            <a:ext cx="7772400" cy="79398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650081" y="459800"/>
            <a:ext cx="7836750" cy="968897"/>
          </a:xfrm>
          <a:prstGeom prst="rect">
            <a:avLst/>
          </a:prstGeom>
          <a:noFill/>
          <a:ln>
            <a:noFill/>
          </a:ln>
        </p:spPr>
        <p:txBody>
          <a:bodyPr lIns="91419" tIns="91419" rIns="91419" bIns="91419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>
                <a:solidFill>
                  <a:srgbClr val="FFFF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257156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514313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771468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028624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038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457200" y="432054"/>
            <a:ext cx="8229600" cy="768096"/>
          </a:xfrm>
          <a:prstGeom prst="rect">
            <a:avLst/>
          </a:prstGeom>
          <a:noFill/>
          <a:ln>
            <a:noFill/>
          </a:ln>
        </p:spPr>
        <p:txBody>
          <a:bodyPr lIns="51427" tIns="51427" rIns="51427" bIns="51427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257175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51435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771525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0287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174"/>
          </a:xfrm>
          <a:prstGeom prst="rect">
            <a:avLst/>
          </a:prstGeom>
          <a:noFill/>
          <a:ln>
            <a:noFill/>
          </a:ln>
        </p:spPr>
        <p:txBody>
          <a:bodyPr lIns="51427" tIns="51427" rIns="51427" bIns="51427" anchor="t" anchorCtr="0"/>
          <a:lstStyle>
            <a:lvl1pPr marL="421481" lvl="0" indent="-80153" algn="l" rtl="0">
              <a:spcBef>
                <a:spcPts val="1969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marL="585788" lvl="1" indent="-80153" algn="l" rtl="0">
              <a:spcBef>
                <a:spcPts val="1969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marL="750094" lvl="2" indent="-80153" algn="l" rtl="0">
              <a:spcBef>
                <a:spcPts val="1969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marL="921544" lvl="3" indent="-80153" algn="l" rtl="0">
              <a:spcBef>
                <a:spcPts val="1969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marL="1085850" lvl="4" indent="-80153" algn="l" rtl="0">
              <a:spcBef>
                <a:spcPts val="1969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marL="1343025" lvl="5" indent="-80153" algn="l" rtl="0">
              <a:spcBef>
                <a:spcPts val="1969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marL="1600200" lvl="6" indent="-80153" algn="l" rtl="0">
              <a:spcBef>
                <a:spcPts val="1969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marL="1857375" lvl="7" indent="-80153" algn="l" rtl="0">
              <a:spcBef>
                <a:spcPts val="1969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marL="2114550" lvl="8" indent="-80153" algn="l" rtl="0">
              <a:spcBef>
                <a:spcPts val="1969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4887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457200" y="442019"/>
            <a:ext cx="8229600" cy="621506"/>
          </a:xfrm>
          <a:prstGeom prst="rect">
            <a:avLst/>
          </a:prstGeom>
          <a:noFill/>
          <a:ln>
            <a:noFill/>
          </a:ln>
        </p:spPr>
        <p:txBody>
          <a:bodyPr lIns="51427" tIns="51427" rIns="51427" bIns="51427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257175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51435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771525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0287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4769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/>
        </p:nvSpPr>
        <p:spPr>
          <a:xfrm>
            <a:off x="0" y="3200763"/>
            <a:ext cx="9144000" cy="194273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3436663"/>
            <a:ext cx="7772400" cy="72628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smtClean="0"/>
              <a:t>Click to edit Master title style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4151870"/>
            <a:ext cx="7772400" cy="793986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Click to edit Master subtitle style</a:t>
            </a:r>
            <a:endParaRPr lang="it-IT" dirty="0"/>
          </a:p>
        </p:txBody>
      </p:sp>
      <p:grpSp>
        <p:nvGrpSpPr>
          <p:cNvPr id="127" name="Gruppo 126"/>
          <p:cNvGrpSpPr/>
          <p:nvPr/>
        </p:nvGrpSpPr>
        <p:grpSpPr>
          <a:xfrm>
            <a:off x="0" y="3206942"/>
            <a:ext cx="9144000" cy="132418"/>
            <a:chOff x="1218340" y="275867"/>
            <a:chExt cx="17715122" cy="567843"/>
          </a:xfrm>
        </p:grpSpPr>
        <p:cxnSp>
          <p:nvCxnSpPr>
            <p:cNvPr id="128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ttangolo 128"/>
          <p:cNvSpPr/>
          <p:nvPr/>
        </p:nvSpPr>
        <p:spPr>
          <a:xfrm>
            <a:off x="0" y="4671786"/>
            <a:ext cx="9144000" cy="47171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dirty="0"/>
          </a:p>
        </p:txBody>
      </p:sp>
      <p:sp>
        <p:nvSpPr>
          <p:cNvPr id="253" name="Rettangolo 252"/>
          <p:cNvSpPr/>
          <p:nvPr/>
        </p:nvSpPr>
        <p:spPr>
          <a:xfrm>
            <a:off x="0" y="2"/>
            <a:ext cx="9144000" cy="73467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898073"/>
            <a:ext cx="8323726" cy="3642124"/>
          </a:xfrm>
        </p:spPr>
        <p:txBody>
          <a:bodyPr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it-IT" dirty="0"/>
          </a:p>
        </p:txBody>
      </p:sp>
      <p:grpSp>
        <p:nvGrpSpPr>
          <p:cNvPr id="132" name="Gruppo 131"/>
          <p:cNvGrpSpPr/>
          <p:nvPr/>
        </p:nvGrpSpPr>
        <p:grpSpPr>
          <a:xfrm>
            <a:off x="48009" y="608789"/>
            <a:ext cx="9036647" cy="135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51" y="4812368"/>
            <a:ext cx="2220372" cy="21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5825" y="104375"/>
            <a:ext cx="8599199" cy="43991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it-IT" smtClean="0"/>
              <a:t>Click to edit Master title style</a:t>
            </a:r>
            <a:endParaRPr lang="en-US" dirty="0"/>
          </a:p>
        </p:txBody>
      </p:sp>
      <p:sp>
        <p:nvSpPr>
          <p:cNvPr id="255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275825" y="4804995"/>
            <a:ext cx="759384" cy="224409"/>
          </a:xfrm>
          <a:prstGeom prst="rect">
            <a:avLst/>
          </a:prstGeom>
        </p:spPr>
        <p:txBody>
          <a:bodyPr/>
          <a:lstStyle>
            <a:lvl1pPr algn="l">
              <a:defRPr lang="it-IT" sz="1200" b="1" kern="120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‹#›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200152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‹#›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‹#›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‹#›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‹#›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‹#›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3" y="104375"/>
            <a:ext cx="8581043" cy="6303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143452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664" r:id="rId15"/>
    <p:sldLayoutId id="2147483802" r:id="rId16"/>
    <p:sldLayoutId id="2147483803" r:id="rId1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jpg"/><Relationship Id="rId4" Type="http://schemas.openxmlformats.org/officeDocument/2006/relationships/image" Target="../media/image10.tiff"/><Relationship Id="rId5" Type="http://schemas.openxmlformats.org/officeDocument/2006/relationships/image" Target="../media/image11.png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wmf"/><Relationship Id="rId3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6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jpg"/><Relationship Id="rId3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76.jp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76.jp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76.jp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76.jpg"/><Relationship Id="rId6" Type="http://schemas.openxmlformats.org/officeDocument/2006/relationships/image" Target="../media/image77.png"/><Relationship Id="rId7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76.jpg"/><Relationship Id="rId5" Type="http://schemas.openxmlformats.org/officeDocument/2006/relationships/image" Target="../media/image77.png"/><Relationship Id="rId6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jpg"/><Relationship Id="rId3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82.png"/><Relationship Id="rId7" Type="http://schemas.openxmlformats.org/officeDocument/2006/relationships/image" Target="../media/image7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48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tiff"/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00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9.png"/><Relationship Id="rId3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vP5d16wEp0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7.png"/></Relationships>
</file>

<file path=ppt/slides/_rels/slide8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2400" dirty="0" err="1">
                <a:cs typeface="+mj-cs"/>
              </a:rPr>
              <a:t>Coding</a:t>
            </a:r>
            <a:r>
              <a:rPr lang="it-IT" sz="2400" dirty="0">
                <a:cs typeface="+mj-cs"/>
              </a:rPr>
              <a:t> in </a:t>
            </a:r>
            <a:r>
              <a:rPr lang="it-IT" sz="2400" dirty="0" err="1">
                <a:cs typeface="+mj-cs"/>
              </a:rPr>
              <a:t>Python</a:t>
            </a:r>
            <a:endParaRPr lang="it-IT" sz="2400" dirty="0"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Gianluca Palermo – </a:t>
            </a:r>
            <a:r>
              <a:rPr lang="en-US" dirty="0" err="1" smtClean="0"/>
              <a:t>gianluca.palermo@polimi.it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>
                <a:sym typeface="Cabin"/>
              </a:rPr>
              <a:t>A sequence of instructions </a:t>
            </a:r>
          </a:p>
          <a:p>
            <a:pPr lvl="1"/>
            <a:r>
              <a:rPr lang="en-US" dirty="0" smtClean="0">
                <a:sym typeface="Cabin"/>
              </a:rPr>
              <a:t>It is a little piece of our intelligence in the computer</a:t>
            </a:r>
          </a:p>
          <a:p>
            <a:pPr lvl="1"/>
            <a:r>
              <a:rPr lang="en-US" dirty="0" smtClean="0">
                <a:sym typeface="Cabin"/>
              </a:rPr>
              <a:t>We figure something out and then we encode it and then give it to someone else to save them the time and energy of figuring it out</a:t>
            </a:r>
          </a:p>
          <a:p>
            <a:r>
              <a:rPr lang="en-US" i="1" dirty="0" smtClean="0">
                <a:sym typeface="Cabin"/>
              </a:rPr>
              <a:t>A piece of creative art </a:t>
            </a:r>
            <a:r>
              <a:rPr lang="en-US" dirty="0" smtClean="0">
                <a:sym typeface="Cabin"/>
              </a:rPr>
              <a:t>- particularly when we do a good job on user experience </a:t>
            </a:r>
            <a:endParaRPr lang="en-US" dirty="0">
              <a:sym typeface="Cabin"/>
            </a:endParaRPr>
          </a:p>
          <a:p>
            <a:pPr lvl="1"/>
            <a:r>
              <a:rPr lang="en-US" dirty="0" smtClean="0">
                <a:sym typeface="Cabin"/>
              </a:rPr>
              <a:t>Unfortunately the creativity of a programmer is not always exposed to the user. </a:t>
            </a:r>
            <a:r>
              <a:rPr lang="en-US" dirty="0" smtClean="0">
                <a:sym typeface="Cabin"/>
              </a:rPr>
              <a:t>However, </a:t>
            </a:r>
            <a:r>
              <a:rPr lang="en-US" dirty="0" smtClean="0">
                <a:sym typeface="Cabin"/>
              </a:rPr>
              <a:t>we know that it is there!</a:t>
            </a:r>
            <a:endParaRPr lang="en-US" dirty="0">
              <a:sym typeface="Cabin"/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ym typeface="Cabin"/>
              </a:rPr>
              <a:t>What is Code?  Software? A Program?</a:t>
            </a:r>
            <a:endParaRPr lang="en-US" dirty="0">
              <a:sym typeface="Cabi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10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20" y="104572"/>
            <a:ext cx="1547664" cy="117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27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ym typeface="Cabin"/>
              </a:rPr>
              <a:t>Programs for Humans</a:t>
            </a:r>
            <a:endParaRPr lang="en-US" dirty="0">
              <a:sym typeface="Cabi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780243"/>
            <a:ext cx="7464397" cy="380773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11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9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0" name="Shape 300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Cabin"/>
              </a:rPr>
              <a:t>Programs for Humans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3561"/>
            <a:ext cx="9144000" cy="390148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12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61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0" name="Rectangle 2"/>
          <p:cNvSpPr>
            <a:spLocks noChangeArrowheads="1"/>
          </p:cNvSpPr>
          <p:nvPr/>
        </p:nvSpPr>
        <p:spPr bwMode="auto">
          <a:xfrm>
            <a:off x="179512" y="771550"/>
            <a:ext cx="8245475" cy="220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endParaRPr lang="en-AU" sz="1600" b="1" i="1" dirty="0" smtClean="0">
              <a:latin typeface="Courier New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AU" sz="1600" b="1" i="1" dirty="0" smtClean="0">
                <a:latin typeface="Courier New" charset="0"/>
              </a:rPr>
              <a:t>Read M1 and M2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AU" sz="1600" b="1" dirty="0" smtClean="0">
                <a:latin typeface="Courier New" charset="0"/>
              </a:rPr>
              <a:t>Initialize an accumulator to zero (ACC=0)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AU" sz="1600" b="1" dirty="0" smtClean="0">
                <a:latin typeface="Courier New" charset="0"/>
              </a:rPr>
              <a:t>Repeat |M2| times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AU" sz="1600" b="1" dirty="0" smtClean="0">
                <a:latin typeface="Courier New" charset="0"/>
              </a:rPr>
              <a:t>     ACC=ACC+M1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AU" sz="1600" b="1" dirty="0" smtClean="0">
                <a:latin typeface="Courier New" charset="0"/>
              </a:rPr>
              <a:t>If M2 is &lt; 0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AU" sz="1600" b="1" dirty="0" smtClean="0">
                <a:latin typeface="Courier New" charset="0"/>
              </a:rPr>
              <a:t>     change the sign to ACC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AU" sz="1600" b="1" i="1" dirty="0" smtClean="0">
                <a:latin typeface="Courier New" charset="0"/>
              </a:rPr>
              <a:t>Write ACC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endParaRPr lang="en-AU" sz="1600" b="1" dirty="0">
              <a:latin typeface="Courier New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Cabin"/>
              </a:rPr>
              <a:t>Programs for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104" y="627534"/>
            <a:ext cx="2160240" cy="1008112"/>
          </a:xfr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85000" lnSpcReduction="20000"/>
          </a:bodyPr>
          <a:lstStyle/>
          <a:p>
            <a:pPr algn="ctr">
              <a:lnSpc>
                <a:spcPct val="110000"/>
              </a:lnSpc>
            </a:pPr>
            <a:r>
              <a:rPr lang="en-US" dirty="0" smtClean="0"/>
              <a:t>Multiplication by successive sums</a:t>
            </a:r>
            <a:r>
              <a:rPr lang="en-US" dirty="0"/>
              <a:t> </a:t>
            </a:r>
            <a:endParaRPr lang="en-US" dirty="0" smtClean="0"/>
          </a:p>
          <a:p>
            <a:pPr algn="ctr">
              <a:lnSpc>
                <a:spcPct val="110000"/>
              </a:lnSpc>
            </a:pPr>
            <a:r>
              <a:rPr lang="en-US" dirty="0" smtClean="0"/>
              <a:t>ACC= M1*M2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13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3798"/>
            <a:ext cx="9144000" cy="166182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948264" y="2139702"/>
            <a:ext cx="1944216" cy="1152128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dirty="0" smtClean="0"/>
              <a:t>Long Polynomial Division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79512" y="2931790"/>
            <a:ext cx="676875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211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/>
        </p:nvSpPr>
        <p:spPr>
          <a:xfrm>
            <a:off x="899594" y="1195565"/>
            <a:ext cx="7848873" cy="31763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text = input('Write a sentence: ')</a:t>
            </a:r>
          </a:p>
          <a:p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Alphabet = ['a', 'b', 'c', 'd', 'e', 'f', 'g', 'h', '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',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'j', 'k', 'l', 'm', 'n', 'o', 'p', 'q', 'r',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's', 't', 'u', 'v', 'w', 'x', 'y', 'z']</a:t>
            </a:r>
          </a:p>
          <a:p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notAPangram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False</a:t>
            </a:r>
          </a:p>
          <a:p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for letter in Alphabet: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if letter not in text: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notAPangram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True</a:t>
            </a:r>
          </a:p>
          <a:p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notAPangram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print('the string is not a pangram')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else: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print('the string is a pangram')</a:t>
            </a:r>
          </a:p>
          <a:p>
            <a:pPr lvl="0">
              <a:buClr>
                <a:srgbClr val="00FF00"/>
              </a:buClr>
              <a:buSzPct val="25000"/>
            </a:pPr>
            <a:endParaRPr lang="en-US" sz="1600" dirty="0"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Python programs … an example: “Is it a PANGRAM?”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6228184" y="2571750"/>
            <a:ext cx="2736304" cy="1440160"/>
          </a:xfrm>
          <a:prstGeom prst="borderCallout1">
            <a:avLst>
              <a:gd name="adj1" fmla="val -103"/>
              <a:gd name="adj2" fmla="val 84751"/>
              <a:gd name="adj3" fmla="val -139787"/>
              <a:gd name="adj4" fmla="val 63092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 PANGRAM is a sentence including all the alphabet letters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14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0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write a program/algorithm that using the following material puts together a sandwich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Exercise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15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33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AU" dirty="0" smtClean="0">
                <a:cs typeface="+mn-cs"/>
              </a:rPr>
              <a:t>An algorithm is a sequence of </a:t>
            </a:r>
            <a:r>
              <a:rPr lang="en-AU" b="1" dirty="0" smtClean="0">
                <a:cs typeface="+mn-cs"/>
              </a:rPr>
              <a:t>unambiguous instructions </a:t>
            </a:r>
            <a:r>
              <a:rPr lang="en-AU" dirty="0" smtClean="0">
                <a:cs typeface="+mn-cs"/>
              </a:rPr>
              <a:t>for </a:t>
            </a:r>
            <a:r>
              <a:rPr lang="en-AU" dirty="0" smtClean="0">
                <a:cs typeface="+mn-cs"/>
              </a:rPr>
              <a:t>solving a problem in a finite amount of time</a:t>
            </a:r>
          </a:p>
          <a:p>
            <a:pPr>
              <a:lnSpc>
                <a:spcPct val="90000"/>
              </a:lnSpc>
              <a:defRPr/>
            </a:pPr>
            <a:endParaRPr lang="en-AU" dirty="0" smtClean="0">
              <a:cs typeface="+mn-cs"/>
            </a:endParaRPr>
          </a:p>
          <a:p>
            <a:pPr>
              <a:lnSpc>
                <a:spcPct val="90000"/>
              </a:lnSpc>
              <a:defRPr/>
            </a:pPr>
            <a:r>
              <a:rPr lang="en-AU" b="1" dirty="0" smtClean="0">
                <a:cs typeface="+mn-cs"/>
              </a:rPr>
              <a:t>A program is the encoding of the algorithm </a:t>
            </a:r>
            <a:r>
              <a:rPr lang="en-AU" dirty="0" smtClean="0">
                <a:cs typeface="+mn-cs"/>
              </a:rPr>
              <a:t>by using a programming language with the goal of being understood by the executor (the computer) </a:t>
            </a:r>
            <a:endParaRPr lang="en-AU" dirty="0" smtClean="0"/>
          </a:p>
          <a:p>
            <a:pPr>
              <a:lnSpc>
                <a:spcPct val="90000"/>
              </a:lnSpc>
              <a:defRPr/>
            </a:pPr>
            <a:endParaRPr lang="en-AU" dirty="0" smtClean="0"/>
          </a:p>
          <a:p>
            <a:pPr>
              <a:lnSpc>
                <a:spcPct val="90000"/>
              </a:lnSpc>
              <a:defRPr/>
            </a:pPr>
            <a:r>
              <a:rPr lang="en-AU" dirty="0" smtClean="0"/>
              <a:t>What is the language that can be understood by the computer?</a:t>
            </a:r>
          </a:p>
          <a:p>
            <a:pPr>
              <a:lnSpc>
                <a:spcPct val="90000"/>
              </a:lnSpc>
              <a:defRPr/>
            </a:pPr>
            <a:endParaRPr lang="en-AU" dirty="0" smtClean="0"/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2400" dirty="0" smtClean="0">
                <a:cs typeface="+mj-cs"/>
              </a:rPr>
              <a:t>Algorithms, programs, executors and programming languages</a:t>
            </a:r>
            <a:endParaRPr lang="en-US" sz="2400" dirty="0">
              <a:cs typeface="+mj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16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79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3968" y="3435846"/>
            <a:ext cx="1647691" cy="6759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of all, what do we mean as a computer?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987574"/>
            <a:ext cx="1460500" cy="1152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867894"/>
            <a:ext cx="1440160" cy="6102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219822"/>
            <a:ext cx="1641350" cy="13666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752" y="2283718"/>
            <a:ext cx="2676514" cy="1124136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435846"/>
            <a:ext cx="1512168" cy="1121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363838"/>
            <a:ext cx="1296144" cy="11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95686"/>
            <a:ext cx="1440284" cy="1191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9542"/>
            <a:ext cx="22066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067694"/>
            <a:ext cx="1872208" cy="129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139702"/>
            <a:ext cx="1760537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91830"/>
            <a:ext cx="1152128" cy="114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843558"/>
            <a:ext cx="1852613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771550"/>
            <a:ext cx="227806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17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29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cs typeface="+mj-cs"/>
              </a:rPr>
              <a:t>Von Neumann architecture</a:t>
            </a:r>
            <a:endParaRPr lang="en-US" dirty="0" smtClean="0">
              <a:cs typeface="+mj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18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3" name="Picture 2" descr="Difference-between-Von-Neumann-and-Harvard-Archite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43558"/>
            <a:ext cx="6512272" cy="37649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804" y="3403500"/>
            <a:ext cx="1008112" cy="12422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36296" y="3795886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</a:rPr>
              <a:t>Including Data and Instructions</a:t>
            </a:r>
            <a:endParaRPr lang="en-US" sz="1400" dirty="0">
              <a:latin typeface="+mn-lt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653793" y="3398461"/>
            <a:ext cx="1543614" cy="1224000"/>
          </a:xfrm>
          <a:custGeom>
            <a:avLst/>
            <a:gdLst>
              <a:gd name="connsiteX0" fmla="*/ 0 w 1543614"/>
              <a:gd name="connsiteY0" fmla="*/ 405129 h 1182539"/>
              <a:gd name="connsiteX1" fmla="*/ 1532667 w 1543614"/>
              <a:gd name="connsiteY1" fmla="*/ 0 h 1182539"/>
              <a:gd name="connsiteX2" fmla="*/ 1543614 w 1543614"/>
              <a:gd name="connsiteY2" fmla="*/ 1182539 h 1182539"/>
              <a:gd name="connsiteX3" fmla="*/ 10947 w 1543614"/>
              <a:gd name="connsiteY3" fmla="*/ 952601 h 1182539"/>
              <a:gd name="connsiteX4" fmla="*/ 0 w 1543614"/>
              <a:gd name="connsiteY4" fmla="*/ 405129 h 118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614" h="1182539">
                <a:moveTo>
                  <a:pt x="0" y="405129"/>
                </a:moveTo>
                <a:lnTo>
                  <a:pt x="1532667" y="0"/>
                </a:lnTo>
                <a:lnTo>
                  <a:pt x="1543614" y="1182539"/>
                </a:lnTo>
                <a:lnTo>
                  <a:pt x="10947" y="952601"/>
                </a:lnTo>
                <a:lnTo>
                  <a:pt x="0" y="405129"/>
                </a:lnTo>
                <a:close/>
              </a:path>
            </a:pathLst>
          </a:custGeom>
          <a:solidFill>
            <a:srgbClr val="FFFF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7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Compiling and interpreting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19</a:t>
            </a:fld>
            <a:r>
              <a:rPr lang="it-IT" smtClean="0"/>
              <a:t> -</a:t>
            </a:r>
            <a:endParaRPr lang="en-US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2072656" y="2359570"/>
            <a:ext cx="1295400" cy="685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243928" y="2525078"/>
            <a:ext cx="990200" cy="369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 algn="ctr">
              <a:defRPr/>
            </a:pPr>
            <a:r>
              <a:rPr lang="en-US" sz="1800" dirty="0" smtClean="0">
                <a:latin typeface="+mn-lt"/>
                <a:cs typeface="+mn-cs"/>
              </a:rPr>
              <a:t>Program</a:t>
            </a:r>
            <a:endParaRPr lang="en-US" sz="1800" dirty="0">
              <a:latin typeface="+mn-lt"/>
              <a:cs typeface="+mn-cs"/>
            </a:endParaRPr>
          </a:p>
        </p:txBody>
      </p:sp>
      <p:pic>
        <p:nvPicPr>
          <p:cNvPr id="7" name="Picture 8" descr="j029298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781" y="1927374"/>
            <a:ext cx="1843088" cy="136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4572000" y="1491630"/>
            <a:ext cx="842661" cy="523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2800" b="1" dirty="0">
                <a:latin typeface="Arial" charset="0"/>
                <a:cs typeface="+mn-cs"/>
              </a:rPr>
              <a:t>???</a:t>
            </a: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3441085" y="2576267"/>
            <a:ext cx="576263" cy="215503"/>
          </a:xfrm>
          <a:prstGeom prst="notchedRightArrow">
            <a:avLst>
              <a:gd name="adj1" fmla="val 50000"/>
              <a:gd name="adj2" fmla="val 5013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10" name="Oval 26"/>
          <p:cNvSpPr>
            <a:spLocks noChangeArrowheads="1"/>
          </p:cNvSpPr>
          <p:nvPr/>
        </p:nvSpPr>
        <p:spPr bwMode="auto">
          <a:xfrm>
            <a:off x="4728544" y="2231022"/>
            <a:ext cx="144462" cy="1083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11" name="Oval 27"/>
          <p:cNvSpPr>
            <a:spLocks noChangeArrowheads="1"/>
          </p:cNvSpPr>
          <p:nvPr/>
        </p:nvSpPr>
        <p:spPr bwMode="auto">
          <a:xfrm>
            <a:off x="5087319" y="2231022"/>
            <a:ext cx="144462" cy="1083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12" name="Line 28"/>
          <p:cNvSpPr>
            <a:spLocks noChangeShapeType="1"/>
          </p:cNvSpPr>
          <p:nvPr/>
        </p:nvSpPr>
        <p:spPr bwMode="auto">
          <a:xfrm>
            <a:off x="4799983" y="2500100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1275606"/>
            <a:ext cx="2549718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31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To Learn the basic concepts behind computer programming</a:t>
            </a:r>
          </a:p>
          <a:p>
            <a:pPr marL="1085850" lvl="1" indent="-342900">
              <a:buFont typeface="Arial"/>
              <a:buChar char="•"/>
            </a:pPr>
            <a:r>
              <a:rPr lang="en-US" dirty="0"/>
              <a:t>u</a:t>
            </a:r>
            <a:r>
              <a:rPr lang="en-US" dirty="0" smtClean="0"/>
              <a:t>sing Python as programming language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To Learn how to solve simple problems using a computer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To develop a simple Videogame!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Target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2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427734"/>
            <a:ext cx="2376264" cy="213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2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Many languages (e.g. C/C++) require you to compile (translate) your program into a form that the machine understands.</a:t>
            </a:r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endParaRPr lang="en-US" sz="2000" dirty="0" smtClean="0"/>
          </a:p>
          <a:p>
            <a:r>
              <a:rPr lang="en-US" sz="2000" dirty="0" smtClean="0"/>
              <a:t>Python is instead directly interpreted into machine instructions.</a:t>
            </a:r>
            <a:endParaRPr lang="en-US" sz="2000" dirty="0"/>
          </a:p>
        </p:txBody>
      </p:sp>
      <p:sp>
        <p:nvSpPr>
          <p:cNvPr id="1490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Compiling and interpreting</a:t>
            </a:r>
            <a:endParaRPr lang="en-US" dirty="0"/>
          </a:p>
        </p:txBody>
      </p:sp>
      <p:sp>
        <p:nvSpPr>
          <p:cNvPr id="31" name="AutoShape 12"/>
          <p:cNvSpPr>
            <a:spLocks noChangeArrowheads="1"/>
          </p:cNvSpPr>
          <p:nvPr/>
        </p:nvSpPr>
        <p:spPr bwMode="auto">
          <a:xfrm>
            <a:off x="539651" y="1765374"/>
            <a:ext cx="1295400" cy="685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lt"/>
              <a:cs typeface="+mn-cs"/>
            </a:endParaRPr>
          </a:p>
        </p:txBody>
      </p:sp>
      <p:sp>
        <p:nvSpPr>
          <p:cNvPr id="32" name="Text Box 13"/>
          <p:cNvSpPr txBox="1">
            <a:spLocks noChangeArrowheads="1"/>
          </p:cNvSpPr>
          <p:nvPr/>
        </p:nvSpPr>
        <p:spPr bwMode="auto">
          <a:xfrm>
            <a:off x="691963" y="1808277"/>
            <a:ext cx="1017815" cy="584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 algn="ctr">
              <a:defRPr/>
            </a:pPr>
            <a:r>
              <a:rPr lang="en-US" sz="1600" dirty="0" smtClean="0">
                <a:latin typeface="+mn-lt"/>
                <a:cs typeface="+mn-cs"/>
              </a:rPr>
              <a:t>High-level </a:t>
            </a:r>
          </a:p>
          <a:p>
            <a:pPr algn="ctr">
              <a:defRPr/>
            </a:pPr>
            <a:r>
              <a:rPr lang="en-US" sz="1600" dirty="0" smtClean="0">
                <a:latin typeface="+mn-lt"/>
                <a:cs typeface="+mn-cs"/>
              </a:rPr>
              <a:t>Language </a:t>
            </a:r>
            <a:endParaRPr lang="en-US" sz="1600" dirty="0">
              <a:latin typeface="+mn-lt"/>
              <a:cs typeface="+mn-cs"/>
            </a:endParaRPr>
          </a:p>
        </p:txBody>
      </p:sp>
      <p:pic>
        <p:nvPicPr>
          <p:cNvPr id="33" name="Picture 14" descr="j029298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603" y="1441524"/>
            <a:ext cx="1843087" cy="136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AutoShape 16"/>
          <p:cNvSpPr>
            <a:spLocks noChangeArrowheads="1"/>
          </p:cNvSpPr>
          <p:nvPr/>
        </p:nvSpPr>
        <p:spPr bwMode="auto">
          <a:xfrm>
            <a:off x="1908080" y="1982068"/>
            <a:ext cx="576263" cy="215504"/>
          </a:xfrm>
          <a:prstGeom prst="notchedRightArrow">
            <a:avLst>
              <a:gd name="adj1" fmla="val 50000"/>
              <a:gd name="adj2" fmla="val 5013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lt"/>
              <a:cs typeface="+mn-cs"/>
            </a:endParaRPr>
          </a:p>
        </p:txBody>
      </p:sp>
      <p:sp>
        <p:nvSpPr>
          <p:cNvPr id="35" name="Rectangle 17"/>
          <p:cNvSpPr>
            <a:spLocks noChangeArrowheads="1"/>
          </p:cNvSpPr>
          <p:nvPr/>
        </p:nvSpPr>
        <p:spPr bwMode="auto">
          <a:xfrm>
            <a:off x="2555776" y="1779662"/>
            <a:ext cx="1295400" cy="647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lt"/>
              <a:cs typeface="+mn-cs"/>
            </a:endParaRPr>
          </a:p>
        </p:txBody>
      </p:sp>
      <p:sp>
        <p:nvSpPr>
          <p:cNvPr id="36" name="Text Box 18"/>
          <p:cNvSpPr txBox="1">
            <a:spLocks noChangeArrowheads="1"/>
          </p:cNvSpPr>
          <p:nvPr/>
        </p:nvSpPr>
        <p:spPr bwMode="auto">
          <a:xfrm>
            <a:off x="2699792" y="1927578"/>
            <a:ext cx="941772" cy="338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 dirty="0" smtClean="0">
                <a:latin typeface="+mn-lt"/>
                <a:cs typeface="+mn-cs"/>
              </a:rPr>
              <a:t>Compiler</a:t>
            </a:r>
            <a:endParaRPr lang="en-US" sz="1600" dirty="0">
              <a:latin typeface="+mn-lt"/>
              <a:cs typeface="+mn-cs"/>
            </a:endParaRPr>
          </a:p>
        </p:txBody>
      </p:sp>
      <p:sp>
        <p:nvSpPr>
          <p:cNvPr id="37" name="AutoShape 19"/>
          <p:cNvSpPr>
            <a:spLocks noChangeArrowheads="1"/>
          </p:cNvSpPr>
          <p:nvPr/>
        </p:nvSpPr>
        <p:spPr bwMode="auto">
          <a:xfrm>
            <a:off x="3924205" y="1995168"/>
            <a:ext cx="576263" cy="215503"/>
          </a:xfrm>
          <a:prstGeom prst="notchedRightArrow">
            <a:avLst>
              <a:gd name="adj1" fmla="val 50000"/>
              <a:gd name="adj2" fmla="val 5013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lt"/>
              <a:cs typeface="+mn-cs"/>
            </a:endParaRPr>
          </a:p>
        </p:txBody>
      </p:sp>
      <p:sp>
        <p:nvSpPr>
          <p:cNvPr id="38" name="AutoShape 20"/>
          <p:cNvSpPr>
            <a:spLocks noChangeArrowheads="1"/>
          </p:cNvSpPr>
          <p:nvPr/>
        </p:nvSpPr>
        <p:spPr bwMode="auto">
          <a:xfrm>
            <a:off x="4573491" y="1765374"/>
            <a:ext cx="1511300" cy="685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lt"/>
              <a:cs typeface="+mn-cs"/>
            </a:endParaRPr>
          </a:p>
        </p:txBody>
      </p:sp>
      <p:sp>
        <p:nvSpPr>
          <p:cNvPr id="39" name="Text Box 21"/>
          <p:cNvSpPr txBox="1">
            <a:spLocks noChangeArrowheads="1"/>
          </p:cNvSpPr>
          <p:nvPr/>
        </p:nvSpPr>
        <p:spPr bwMode="auto">
          <a:xfrm>
            <a:off x="4572000" y="1779662"/>
            <a:ext cx="1428383" cy="584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34" tIns="45717" rIns="91434" bIns="45717">
            <a:spAutoFit/>
          </a:bodyPr>
          <a:lstStyle/>
          <a:p>
            <a:pPr algn="ctr">
              <a:defRPr/>
            </a:pPr>
            <a:r>
              <a:rPr lang="en-US" sz="1600" dirty="0" smtClean="0">
                <a:latin typeface="+mn-lt"/>
                <a:cs typeface="+mn-cs"/>
              </a:rPr>
              <a:t>Machine Language</a:t>
            </a:r>
            <a:endParaRPr lang="en-US" sz="1600" dirty="0">
              <a:latin typeface="+mn-lt"/>
              <a:cs typeface="+mn-cs"/>
            </a:endParaRPr>
          </a:p>
        </p:txBody>
      </p:sp>
      <p:sp>
        <p:nvSpPr>
          <p:cNvPr id="40" name="Arc 22"/>
          <p:cNvSpPr>
            <a:spLocks/>
          </p:cNvSpPr>
          <p:nvPr/>
        </p:nvSpPr>
        <p:spPr bwMode="auto">
          <a:xfrm rot="2443792" flipV="1">
            <a:off x="7625642" y="1764187"/>
            <a:ext cx="503237" cy="378619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41" name="Oval 23"/>
          <p:cNvSpPr>
            <a:spLocks noChangeArrowheads="1"/>
          </p:cNvSpPr>
          <p:nvPr/>
        </p:nvSpPr>
        <p:spPr bwMode="auto">
          <a:xfrm>
            <a:off x="7584112" y="1710609"/>
            <a:ext cx="144462" cy="1083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42" name="Oval 24"/>
          <p:cNvSpPr>
            <a:spLocks noChangeArrowheads="1"/>
          </p:cNvSpPr>
          <p:nvPr/>
        </p:nvSpPr>
        <p:spPr bwMode="auto">
          <a:xfrm>
            <a:off x="7944152" y="1710609"/>
            <a:ext cx="144462" cy="1083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43" name="AutoShape 25"/>
          <p:cNvSpPr>
            <a:spLocks noChangeArrowheads="1"/>
          </p:cNvSpPr>
          <p:nvPr/>
        </p:nvSpPr>
        <p:spPr bwMode="auto">
          <a:xfrm>
            <a:off x="6084791" y="1982068"/>
            <a:ext cx="576262" cy="215504"/>
          </a:xfrm>
          <a:prstGeom prst="notchedRightArrow">
            <a:avLst>
              <a:gd name="adj1" fmla="val 50000"/>
              <a:gd name="adj2" fmla="val 5013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44" name="AutoShape 12"/>
          <p:cNvSpPr>
            <a:spLocks noChangeArrowheads="1"/>
          </p:cNvSpPr>
          <p:nvPr/>
        </p:nvSpPr>
        <p:spPr bwMode="auto">
          <a:xfrm>
            <a:off x="538160" y="3435846"/>
            <a:ext cx="1295400" cy="685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lt"/>
              <a:cs typeface="+mn-cs"/>
            </a:endParaRPr>
          </a:p>
        </p:txBody>
      </p:sp>
      <p:sp>
        <p:nvSpPr>
          <p:cNvPr id="45" name="Text Box 13"/>
          <p:cNvSpPr txBox="1">
            <a:spLocks noChangeArrowheads="1"/>
          </p:cNvSpPr>
          <p:nvPr/>
        </p:nvSpPr>
        <p:spPr bwMode="auto">
          <a:xfrm>
            <a:off x="690470" y="3478749"/>
            <a:ext cx="1017815" cy="584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 algn="ctr">
              <a:defRPr/>
            </a:pPr>
            <a:r>
              <a:rPr lang="en-US" sz="1600" dirty="0" smtClean="0">
                <a:latin typeface="+mn-lt"/>
                <a:cs typeface="+mn-cs"/>
              </a:rPr>
              <a:t>High-level </a:t>
            </a:r>
          </a:p>
          <a:p>
            <a:pPr algn="ctr">
              <a:defRPr/>
            </a:pPr>
            <a:r>
              <a:rPr lang="en-US" sz="1600" dirty="0" smtClean="0">
                <a:latin typeface="+mn-lt"/>
                <a:cs typeface="+mn-cs"/>
              </a:rPr>
              <a:t>Language</a:t>
            </a:r>
            <a:endParaRPr lang="en-US" sz="1600" dirty="0">
              <a:latin typeface="+mn-lt"/>
              <a:cs typeface="+mn-cs"/>
            </a:endParaRPr>
          </a:p>
        </p:txBody>
      </p:sp>
      <p:pic>
        <p:nvPicPr>
          <p:cNvPr id="46" name="Picture 14" descr="j029298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112" y="3111996"/>
            <a:ext cx="1843087" cy="136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AutoShape 16"/>
          <p:cNvSpPr>
            <a:spLocks noChangeArrowheads="1"/>
          </p:cNvSpPr>
          <p:nvPr/>
        </p:nvSpPr>
        <p:spPr bwMode="auto">
          <a:xfrm>
            <a:off x="1906589" y="3652540"/>
            <a:ext cx="576263" cy="215504"/>
          </a:xfrm>
          <a:prstGeom prst="notchedRightArrow">
            <a:avLst>
              <a:gd name="adj1" fmla="val 50000"/>
              <a:gd name="adj2" fmla="val 5013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lt"/>
              <a:cs typeface="+mn-cs"/>
            </a:endParaRPr>
          </a:p>
        </p:txBody>
      </p:sp>
      <p:sp>
        <p:nvSpPr>
          <p:cNvPr id="48" name="Rectangle 17"/>
          <p:cNvSpPr>
            <a:spLocks noChangeArrowheads="1"/>
          </p:cNvSpPr>
          <p:nvPr/>
        </p:nvSpPr>
        <p:spPr bwMode="auto">
          <a:xfrm>
            <a:off x="2554285" y="3450134"/>
            <a:ext cx="1295400" cy="647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lt"/>
              <a:cs typeface="+mn-cs"/>
            </a:endParaRPr>
          </a:p>
        </p:txBody>
      </p:sp>
      <p:sp>
        <p:nvSpPr>
          <p:cNvPr id="49" name="Text Box 18"/>
          <p:cNvSpPr txBox="1">
            <a:spLocks noChangeArrowheads="1"/>
          </p:cNvSpPr>
          <p:nvPr/>
        </p:nvSpPr>
        <p:spPr bwMode="auto">
          <a:xfrm>
            <a:off x="2698301" y="3598050"/>
            <a:ext cx="1038754" cy="338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 dirty="0" err="1" smtClean="0">
                <a:latin typeface="+mn-lt"/>
                <a:cs typeface="+mn-cs"/>
              </a:rPr>
              <a:t>Intepreter</a:t>
            </a:r>
            <a:endParaRPr lang="en-US" sz="1600" dirty="0">
              <a:latin typeface="+mn-lt"/>
              <a:cs typeface="+mn-cs"/>
            </a:endParaRPr>
          </a:p>
        </p:txBody>
      </p:sp>
      <p:sp>
        <p:nvSpPr>
          <p:cNvPr id="50" name="AutoShape 19"/>
          <p:cNvSpPr>
            <a:spLocks noChangeArrowheads="1"/>
          </p:cNvSpPr>
          <p:nvPr/>
        </p:nvSpPr>
        <p:spPr bwMode="auto">
          <a:xfrm>
            <a:off x="3922714" y="3665640"/>
            <a:ext cx="576263" cy="215503"/>
          </a:xfrm>
          <a:prstGeom prst="notchedRightArrow">
            <a:avLst>
              <a:gd name="adj1" fmla="val 50000"/>
              <a:gd name="adj2" fmla="val 5013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lt"/>
              <a:cs typeface="+mn-cs"/>
            </a:endParaRPr>
          </a:p>
        </p:txBody>
      </p:sp>
      <p:sp>
        <p:nvSpPr>
          <p:cNvPr id="51" name="AutoShape 20"/>
          <p:cNvSpPr>
            <a:spLocks noChangeArrowheads="1"/>
          </p:cNvSpPr>
          <p:nvPr/>
        </p:nvSpPr>
        <p:spPr bwMode="auto">
          <a:xfrm>
            <a:off x="4572000" y="3435846"/>
            <a:ext cx="1511300" cy="685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lt"/>
              <a:cs typeface="+mn-cs"/>
            </a:endParaRPr>
          </a:p>
        </p:txBody>
      </p:sp>
      <p:sp>
        <p:nvSpPr>
          <p:cNvPr id="52" name="Text Box 21"/>
          <p:cNvSpPr txBox="1">
            <a:spLocks noChangeArrowheads="1"/>
          </p:cNvSpPr>
          <p:nvPr/>
        </p:nvSpPr>
        <p:spPr bwMode="auto">
          <a:xfrm>
            <a:off x="4570509" y="3450134"/>
            <a:ext cx="1428383" cy="584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34" tIns="45717" rIns="91434" bIns="45717">
            <a:spAutoFit/>
          </a:bodyPr>
          <a:lstStyle/>
          <a:p>
            <a:pPr algn="ctr">
              <a:defRPr/>
            </a:pPr>
            <a:r>
              <a:rPr lang="en-US" sz="1600" dirty="0" smtClean="0">
                <a:latin typeface="+mn-lt"/>
                <a:cs typeface="+mn-cs"/>
              </a:rPr>
              <a:t>Machine Language</a:t>
            </a:r>
            <a:endParaRPr lang="en-US" sz="1600" dirty="0">
              <a:latin typeface="+mn-lt"/>
              <a:cs typeface="+mn-cs"/>
            </a:endParaRPr>
          </a:p>
        </p:txBody>
      </p:sp>
      <p:sp>
        <p:nvSpPr>
          <p:cNvPr id="53" name="Arc 22"/>
          <p:cNvSpPr>
            <a:spLocks/>
          </p:cNvSpPr>
          <p:nvPr/>
        </p:nvSpPr>
        <p:spPr bwMode="auto">
          <a:xfrm rot="2443792" flipV="1">
            <a:off x="7624151" y="3434659"/>
            <a:ext cx="503237" cy="378619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54" name="Oval 23"/>
          <p:cNvSpPr>
            <a:spLocks noChangeArrowheads="1"/>
          </p:cNvSpPr>
          <p:nvPr/>
        </p:nvSpPr>
        <p:spPr bwMode="auto">
          <a:xfrm>
            <a:off x="7582621" y="3381081"/>
            <a:ext cx="144462" cy="1083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55" name="Oval 24"/>
          <p:cNvSpPr>
            <a:spLocks noChangeArrowheads="1"/>
          </p:cNvSpPr>
          <p:nvPr/>
        </p:nvSpPr>
        <p:spPr bwMode="auto">
          <a:xfrm>
            <a:off x="7942661" y="3381081"/>
            <a:ext cx="144462" cy="1083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56" name="AutoShape 25"/>
          <p:cNvSpPr>
            <a:spLocks noChangeArrowheads="1"/>
          </p:cNvSpPr>
          <p:nvPr/>
        </p:nvSpPr>
        <p:spPr bwMode="auto">
          <a:xfrm>
            <a:off x="6083300" y="3652540"/>
            <a:ext cx="576262" cy="215504"/>
          </a:xfrm>
          <a:prstGeom prst="notchedRightArrow">
            <a:avLst>
              <a:gd name="adj1" fmla="val 50000"/>
              <a:gd name="adj2" fmla="val 5013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825" y="4804995"/>
            <a:ext cx="759384" cy="224409"/>
          </a:xfrm>
        </p:spPr>
        <p:txBody>
          <a:bodyPr/>
          <a:lstStyle/>
          <a:p>
            <a:pPr>
              <a:defRPr/>
            </a:pPr>
            <a:r>
              <a:rPr lang="it-IT" dirty="0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20</a:t>
            </a:fld>
            <a:r>
              <a:rPr lang="it-IT" dirty="0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dirty="0" smtClean="0">
                <a:cs typeface="+mn-cs"/>
              </a:rPr>
              <a:t>An </a:t>
            </a:r>
            <a:r>
              <a:rPr lang="en-US" b="1" dirty="0">
                <a:cs typeface="+mn-cs"/>
              </a:rPr>
              <a:t>integrated development environment </a:t>
            </a:r>
            <a:r>
              <a:rPr lang="en-US" b="1" dirty="0" smtClean="0">
                <a:cs typeface="+mn-cs"/>
              </a:rPr>
              <a:t>(IDE</a:t>
            </a:r>
            <a:r>
              <a:rPr lang="en-US" b="1" dirty="0">
                <a:cs typeface="+mn-cs"/>
              </a:rPr>
              <a:t>) </a:t>
            </a:r>
            <a:r>
              <a:rPr lang="en-US" dirty="0">
                <a:cs typeface="+mn-cs"/>
              </a:rPr>
              <a:t>is a software application that provides comprehensive facilities to computer programmers for software </a:t>
            </a:r>
            <a:r>
              <a:rPr lang="en-US" dirty="0" smtClean="0">
                <a:cs typeface="+mn-cs"/>
              </a:rPr>
              <a:t>development</a:t>
            </a:r>
          </a:p>
          <a:p>
            <a:pPr>
              <a:defRPr/>
            </a:pPr>
            <a:r>
              <a:rPr lang="en-US" dirty="0" smtClean="0">
                <a:cs typeface="+mn-cs"/>
              </a:rPr>
              <a:t>An </a:t>
            </a:r>
            <a:r>
              <a:rPr lang="en-US" dirty="0">
                <a:cs typeface="+mn-cs"/>
              </a:rPr>
              <a:t>IDE normally consists </a:t>
            </a:r>
            <a:r>
              <a:rPr lang="en-US" dirty="0" smtClean="0">
                <a:cs typeface="+mn-cs"/>
              </a:rPr>
              <a:t>of:</a:t>
            </a:r>
          </a:p>
          <a:p>
            <a:pPr lvl="1">
              <a:defRPr/>
            </a:pPr>
            <a:r>
              <a:rPr lang="en-US" dirty="0" smtClean="0"/>
              <a:t>A source </a:t>
            </a:r>
            <a:r>
              <a:rPr lang="en-US" dirty="0"/>
              <a:t>code </a:t>
            </a:r>
            <a:r>
              <a:rPr lang="en-US" dirty="0" smtClean="0"/>
              <a:t>editor to easily write code </a:t>
            </a:r>
          </a:p>
          <a:p>
            <a:pPr lvl="1">
              <a:defRPr/>
            </a:pPr>
            <a:r>
              <a:rPr lang="en-US" dirty="0" smtClean="0"/>
              <a:t>A compiler </a:t>
            </a:r>
            <a:r>
              <a:rPr lang="en-US" dirty="0"/>
              <a:t>or </a:t>
            </a:r>
            <a:r>
              <a:rPr lang="en-US" dirty="0" smtClean="0"/>
              <a:t>interpreter, depending on the target language</a:t>
            </a:r>
          </a:p>
          <a:p>
            <a:pPr lvl="1">
              <a:defRPr/>
            </a:pPr>
            <a:r>
              <a:rPr lang="en-US" dirty="0" smtClean="0"/>
              <a:t>A syntax checker (including </a:t>
            </a:r>
            <a:r>
              <a:rPr lang="en-US" dirty="0"/>
              <a:t>syntax highlighting)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A debugger to control the correctness of the program execution</a:t>
            </a: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Programming environments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825" y="4804995"/>
            <a:ext cx="759384" cy="224409"/>
          </a:xfrm>
        </p:spPr>
        <p:txBody>
          <a:bodyPr/>
          <a:lstStyle/>
          <a:p>
            <a:pPr>
              <a:defRPr/>
            </a:pPr>
            <a:r>
              <a:rPr lang="it-IT" dirty="0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21</a:t>
            </a:fld>
            <a:r>
              <a:rPr lang="it-IT" dirty="0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012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Python as Programming Language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131590"/>
            <a:ext cx="5686370" cy="319858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22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27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Languages</a:t>
            </a:r>
          </a:p>
        </p:txBody>
      </p:sp>
      <p:pic>
        <p:nvPicPr>
          <p:cNvPr id="5" name="Picture 4" descr="Programming_Languag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18"/>
          <a:stretch/>
        </p:blipFill>
        <p:spPr>
          <a:xfrm>
            <a:off x="41576" y="699542"/>
            <a:ext cx="8950024" cy="41044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825" y="4804995"/>
            <a:ext cx="759384" cy="224409"/>
          </a:xfrm>
        </p:spPr>
        <p:txBody>
          <a:bodyPr/>
          <a:lstStyle/>
          <a:p>
            <a:pPr>
              <a:defRPr/>
            </a:pPr>
            <a:r>
              <a:rPr lang="it-IT" dirty="0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23</a:t>
            </a:fld>
            <a:r>
              <a:rPr lang="it-IT" dirty="0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25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Languages</a:t>
            </a:r>
          </a:p>
        </p:txBody>
      </p:sp>
      <p:pic>
        <p:nvPicPr>
          <p:cNvPr id="5" name="Picture 4" descr="Programming_Languag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82" b="17889"/>
          <a:stretch/>
        </p:blipFill>
        <p:spPr>
          <a:xfrm>
            <a:off x="93064" y="1059582"/>
            <a:ext cx="9050936" cy="324036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825" y="4804995"/>
            <a:ext cx="759384" cy="224409"/>
          </a:xfrm>
        </p:spPr>
        <p:txBody>
          <a:bodyPr/>
          <a:lstStyle/>
          <a:p>
            <a:pPr>
              <a:defRPr/>
            </a:pPr>
            <a:r>
              <a:rPr lang="it-IT" dirty="0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24</a:t>
            </a:fld>
            <a:r>
              <a:rPr lang="it-IT" dirty="0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33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801834"/>
            <a:ext cx="8323726" cy="3642124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  <a:sym typeface="Cabin"/>
              </a:rPr>
              <a:t>Python is an </a:t>
            </a:r>
            <a:r>
              <a:rPr lang="en-US" sz="2000" b="1" i="1" dirty="0">
                <a:latin typeface="Arial" charset="0"/>
                <a:ea typeface="Arial" charset="0"/>
                <a:cs typeface="Arial" charset="0"/>
                <a:sym typeface="Cabin"/>
              </a:rPr>
              <a:t>easy-to-learn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000" dirty="0">
                <a:latin typeface="Arial" charset="0"/>
                <a:ea typeface="Arial" charset="0"/>
                <a:cs typeface="Arial" charset="0"/>
                <a:sym typeface="Cabin"/>
              </a:rPr>
              <a:t>programming language that has some really useful features for a beginning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  <a:sym typeface="Cabin"/>
              </a:rPr>
              <a:t>programmer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  <a:sym typeface="Cabin"/>
              </a:rPr>
              <a:t>The </a:t>
            </a:r>
            <a:r>
              <a:rPr lang="en-US" sz="2000" dirty="0">
                <a:latin typeface="Arial" charset="0"/>
                <a:ea typeface="Arial" charset="0"/>
                <a:cs typeface="Arial" charset="0"/>
                <a:sym typeface="Cabin"/>
              </a:rPr>
              <a:t>code is quite </a:t>
            </a:r>
            <a:r>
              <a:rPr lang="en-US" sz="2000" i="1" dirty="0">
                <a:latin typeface="Arial" charset="0"/>
                <a:ea typeface="Arial" charset="0"/>
                <a:cs typeface="Arial" charset="0"/>
                <a:sym typeface="Cabin"/>
              </a:rPr>
              <a:t>easy </a:t>
            </a:r>
            <a:r>
              <a:rPr lang="en-US" sz="2000" b="1" i="1" dirty="0">
                <a:latin typeface="Arial" charset="0"/>
                <a:ea typeface="Arial" charset="0"/>
                <a:cs typeface="Arial" charset="0"/>
                <a:sym typeface="Cabin"/>
              </a:rPr>
              <a:t>to read and more natural to write </a:t>
            </a:r>
            <a:r>
              <a:rPr lang="en-US" sz="2000" dirty="0">
                <a:latin typeface="Arial" charset="0"/>
                <a:ea typeface="Arial" charset="0"/>
                <a:cs typeface="Arial" charset="0"/>
                <a:sym typeface="Cabin"/>
              </a:rPr>
              <a:t>when compared to other programming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  <a:sym typeface="Cabin"/>
              </a:rPr>
              <a:t>languages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  <a:sym typeface="Cabin"/>
              </a:rPr>
              <a:t>Python </a:t>
            </a:r>
            <a:r>
              <a:rPr lang="en-US" sz="2000" dirty="0">
                <a:latin typeface="Arial" charset="0"/>
                <a:ea typeface="Arial" charset="0"/>
                <a:cs typeface="Arial" charset="0"/>
                <a:sym typeface="Cabin"/>
              </a:rPr>
              <a:t>has some characteristics that make the learning process easier, giving the possibility to develop an animation or a simple </a:t>
            </a:r>
            <a:r>
              <a:rPr lang="en-US" sz="2000" b="1" i="1" dirty="0">
                <a:latin typeface="Arial" charset="0"/>
                <a:ea typeface="Arial" charset="0"/>
                <a:cs typeface="Arial" charset="0"/>
                <a:sym typeface="Cabin"/>
              </a:rPr>
              <a:t>videogame in less than a </a:t>
            </a:r>
            <a:r>
              <a:rPr lang="en-US" sz="2000" b="1" i="1" dirty="0" smtClean="0">
                <a:latin typeface="Arial" charset="0"/>
                <a:ea typeface="Arial" charset="0"/>
                <a:cs typeface="Arial" charset="0"/>
                <a:sym typeface="Cabin"/>
              </a:rPr>
              <a:t>week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  <a:sym typeface="Cabin"/>
              </a:rPr>
              <a:t>!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  <a:sym typeface="Cabin"/>
              </a:rPr>
              <a:t>Python is the </a:t>
            </a:r>
            <a:r>
              <a:rPr lang="en-US" sz="2000" b="1" i="1" dirty="0">
                <a:latin typeface="Arial" charset="0"/>
                <a:ea typeface="Arial" charset="0"/>
                <a:cs typeface="Arial" charset="0"/>
                <a:sym typeface="Cabin"/>
              </a:rPr>
              <a:t>fastest-growing </a:t>
            </a:r>
            <a:r>
              <a:rPr lang="en-US" sz="2000" b="1" i="1" dirty="0" smtClean="0">
                <a:latin typeface="Arial" charset="0"/>
                <a:ea typeface="Arial" charset="0"/>
                <a:cs typeface="Arial" charset="0"/>
                <a:sym typeface="Cabin"/>
              </a:rPr>
              <a:t>programming language</a:t>
            </a:r>
            <a:endParaRPr lang="en-US" sz="2000" b="1" i="1" dirty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342900" indent="-342900">
              <a:buSzPct val="100000"/>
              <a:buFont typeface="Arial"/>
              <a:buChar char="•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Python…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dirty="0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25</a:t>
            </a:fld>
            <a:r>
              <a:rPr lang="it-IT" dirty="0" smtClean="0"/>
              <a:t> -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3378509"/>
            <a:ext cx="2088232" cy="1641513"/>
          </a:xfrm>
          <a:prstGeom prst="rect">
            <a:avLst/>
          </a:prstGeom>
        </p:spPr>
      </p:pic>
      <p:pic>
        <p:nvPicPr>
          <p:cNvPr id="4" name="Picture 3" descr="IMG_754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787774"/>
            <a:ext cx="1795979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58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idx="1"/>
          </p:nvPr>
        </p:nvSpPr>
        <p:spPr>
          <a:xfrm>
            <a:off x="457200" y="843558"/>
            <a:ext cx="8323726" cy="3761909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600"/>
              </a:spcBef>
            </a:pPr>
            <a:r>
              <a:rPr lang="en-US" dirty="0" smtClean="0">
                <a:sym typeface="Cabin"/>
              </a:rPr>
              <a:t>We need to learn the Python language, thus</a:t>
            </a:r>
          </a:p>
          <a:p>
            <a:pPr marL="1085850" lvl="1" indent="-342900">
              <a:spcBef>
                <a:spcPts val="600"/>
              </a:spcBef>
              <a:buFont typeface="Arial"/>
              <a:buChar char="•"/>
            </a:pPr>
            <a:r>
              <a:rPr lang="en-US" dirty="0">
                <a:sym typeface="Cabin"/>
              </a:rPr>
              <a:t>We will “speak” gibberish like small </a:t>
            </a:r>
            <a:r>
              <a:rPr lang="en-US" dirty="0" smtClean="0">
                <a:sym typeface="Cabin"/>
              </a:rPr>
              <a:t>children</a:t>
            </a:r>
          </a:p>
          <a:p>
            <a:pPr marL="1085850" lvl="1" indent="-342900">
              <a:spcBef>
                <a:spcPts val="600"/>
              </a:spcBef>
              <a:buFont typeface="Arial"/>
              <a:buChar char="•"/>
            </a:pPr>
            <a:r>
              <a:rPr lang="en-US" dirty="0" smtClean="0">
                <a:sym typeface="Cabin"/>
              </a:rPr>
              <a:t>We will make lots of mistakes  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ym typeface="Cabin"/>
              </a:rPr>
              <a:t>When you make a mistake</a:t>
            </a:r>
          </a:p>
          <a:p>
            <a:pPr marL="1085850" lvl="1" indent="-342900">
              <a:spcBef>
                <a:spcPts val="600"/>
              </a:spcBef>
              <a:buFont typeface="Arial"/>
              <a:buChar char="•"/>
            </a:pPr>
            <a:r>
              <a:rPr lang="en-US" dirty="0">
                <a:sym typeface="Cabin"/>
              </a:rPr>
              <a:t>T</a:t>
            </a:r>
            <a:r>
              <a:rPr lang="en-US" dirty="0" smtClean="0">
                <a:sym typeface="Cabin"/>
              </a:rPr>
              <a:t>he computer says </a:t>
            </a:r>
            <a:r>
              <a:rPr lang="en-US" dirty="0" smtClean="0">
                <a:sym typeface="Arial"/>
              </a:rPr>
              <a:t>“</a:t>
            </a:r>
            <a:r>
              <a:rPr lang="en-US" dirty="0" smtClean="0">
                <a:sym typeface="Cabin"/>
              </a:rPr>
              <a:t>syntax error</a:t>
            </a:r>
            <a:r>
              <a:rPr lang="en-US" dirty="0" smtClean="0">
                <a:sym typeface="Arial"/>
              </a:rPr>
              <a:t>”</a:t>
            </a:r>
            <a:r>
              <a:rPr lang="en-US" dirty="0" smtClean="0">
                <a:sym typeface="Cabin"/>
              </a:rPr>
              <a:t> </a:t>
            </a:r>
          </a:p>
          <a:p>
            <a:pPr marL="1085850" lvl="1" indent="-342900">
              <a:spcBef>
                <a:spcPts val="600"/>
              </a:spcBef>
              <a:buFont typeface="Arial"/>
              <a:buChar char="•"/>
            </a:pPr>
            <a:r>
              <a:rPr lang="en-US" dirty="0" smtClean="0">
                <a:sym typeface="Cabin"/>
              </a:rPr>
              <a:t>It seems like Python is cruel and unfeeling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ym typeface="Cabin"/>
              </a:rPr>
              <a:t>You must remember </a:t>
            </a:r>
          </a:p>
          <a:p>
            <a:pPr marL="1085850" lvl="1" indent="-342900">
              <a:spcBef>
                <a:spcPts val="600"/>
              </a:spcBef>
              <a:buFont typeface="Arial"/>
              <a:buChar char="•"/>
            </a:pPr>
            <a:r>
              <a:rPr lang="en-US" dirty="0">
                <a:sym typeface="Cabin"/>
              </a:rPr>
              <a:t>Y</a:t>
            </a:r>
            <a:r>
              <a:rPr lang="en-US" dirty="0" smtClean="0">
                <a:sym typeface="Cabin"/>
              </a:rPr>
              <a:t>ou are intelligent and can learn </a:t>
            </a:r>
          </a:p>
          <a:p>
            <a:pPr marL="1085850" lvl="1" indent="-342900">
              <a:spcBef>
                <a:spcPts val="600"/>
              </a:spcBef>
              <a:buFont typeface="Arial"/>
              <a:buChar char="•"/>
            </a:pPr>
            <a:r>
              <a:rPr lang="en-US" dirty="0" smtClean="0">
                <a:sym typeface="Cabin"/>
              </a:rPr>
              <a:t>The computer is simple and very fast, but “cannot learn”</a:t>
            </a:r>
          </a:p>
          <a:p>
            <a:pPr marL="1485900" lvl="2" indent="-342900">
              <a:spcBef>
                <a:spcPts val="600"/>
              </a:spcBef>
            </a:pPr>
            <a:r>
              <a:rPr lang="en-US" dirty="0" smtClean="0">
                <a:sym typeface="Cabin"/>
              </a:rPr>
              <a:t>at least for the moment ;-) 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ym typeface="Cabin"/>
              </a:rPr>
              <a:t>It is easier for you to learn Python than for the computer to learn English...</a:t>
            </a:r>
            <a:endParaRPr lang="en-US" dirty="0">
              <a:sym typeface="Cabin"/>
            </a:endParaRPr>
          </a:p>
        </p:txBody>
      </p:sp>
      <p:sp>
        <p:nvSpPr>
          <p:cNvPr id="451" name="Shape 451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ym typeface="Cabin"/>
              </a:rPr>
              <a:t>Early Learner: Advises</a:t>
            </a:r>
            <a:endParaRPr lang="en-US" dirty="0">
              <a:sym typeface="Cabi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44" y="123478"/>
            <a:ext cx="1084675" cy="18969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1923678"/>
            <a:ext cx="1564256" cy="1260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376" y="3003798"/>
            <a:ext cx="1080120" cy="112858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26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31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Cabin"/>
              </a:rPr>
              <a:t>Vocabulary / Words </a:t>
            </a:r>
            <a:endParaRPr lang="en-US" dirty="0">
              <a:sym typeface="Cabin"/>
            </a:endParaRPr>
          </a:p>
          <a:p>
            <a:pPr marL="1085850" lvl="1" indent="-342900">
              <a:buFont typeface="Arial"/>
              <a:buChar char="•"/>
            </a:pPr>
            <a:r>
              <a:rPr lang="en-US" sz="2000" dirty="0" smtClean="0">
                <a:sym typeface="Cabin"/>
              </a:rPr>
              <a:t>Variables </a:t>
            </a:r>
          </a:p>
          <a:p>
            <a:pPr marL="1085850" lvl="1" indent="-342900">
              <a:buFont typeface="Arial"/>
              <a:buChar char="•"/>
            </a:pPr>
            <a:r>
              <a:rPr lang="en-US" sz="2000" dirty="0" smtClean="0">
                <a:sym typeface="Cabin"/>
              </a:rPr>
              <a:t>Reserved words</a:t>
            </a:r>
          </a:p>
          <a:p>
            <a:pPr marL="1085850" lvl="1" indent="-342900">
              <a:buFont typeface="Arial"/>
              <a:buChar char="•"/>
            </a:pPr>
            <a:endParaRPr lang="en-US" sz="2000" dirty="0" smtClean="0">
              <a:sym typeface="Cabin"/>
            </a:endParaRPr>
          </a:p>
          <a:p>
            <a:r>
              <a:rPr lang="en-US" dirty="0" smtClean="0">
                <a:sym typeface="Cabin"/>
              </a:rPr>
              <a:t>Sentence structure </a:t>
            </a:r>
            <a:endParaRPr lang="en-US" dirty="0" smtClean="0">
              <a:sym typeface="Cabin"/>
            </a:endParaRPr>
          </a:p>
          <a:p>
            <a:pPr marL="1085850" lvl="1" indent="-342900">
              <a:buFont typeface="Arial"/>
              <a:buChar char="•"/>
            </a:pPr>
            <a:r>
              <a:rPr lang="en-US" sz="2000" dirty="0" smtClean="0">
                <a:sym typeface="Cabin"/>
              </a:rPr>
              <a:t>Valid </a:t>
            </a:r>
            <a:r>
              <a:rPr lang="en-US" sz="2000" dirty="0">
                <a:sym typeface="Cabin"/>
              </a:rPr>
              <a:t>syntax </a:t>
            </a:r>
            <a:r>
              <a:rPr lang="en-US" sz="2000" dirty="0" smtClean="0">
                <a:sym typeface="Cabin"/>
              </a:rPr>
              <a:t>patterns</a:t>
            </a:r>
          </a:p>
          <a:p>
            <a:pPr lvl="1" indent="0">
              <a:buNone/>
            </a:pPr>
            <a:endParaRPr lang="en-US" dirty="0" smtClean="0">
              <a:sym typeface="Cabin"/>
            </a:endParaRPr>
          </a:p>
          <a:p>
            <a:r>
              <a:rPr lang="en-US" dirty="0" smtClean="0">
                <a:sym typeface="Cabin"/>
              </a:rPr>
              <a:t>Story </a:t>
            </a:r>
            <a:r>
              <a:rPr lang="en-US" dirty="0" smtClean="0">
                <a:sym typeface="Cabin"/>
              </a:rPr>
              <a:t>structure </a:t>
            </a:r>
            <a:r>
              <a:rPr lang="en-US" dirty="0">
                <a:sym typeface="Cabin"/>
              </a:rPr>
              <a:t>structure </a:t>
            </a:r>
          </a:p>
          <a:p>
            <a:pPr marL="1085850" lvl="1" indent="-342900">
              <a:buFont typeface="Arial"/>
              <a:buChar char="•"/>
            </a:pPr>
            <a:r>
              <a:rPr lang="en-US" sz="2000" dirty="0" smtClean="0">
                <a:sym typeface="Cabin"/>
              </a:rPr>
              <a:t>constructing </a:t>
            </a:r>
            <a:r>
              <a:rPr lang="en-US" sz="2000" dirty="0" smtClean="0">
                <a:sym typeface="Cabin"/>
              </a:rPr>
              <a:t>a program for a purpose</a:t>
            </a:r>
            <a:endParaRPr lang="en-US" sz="2000" dirty="0">
              <a:sym typeface="Cabin"/>
            </a:endParaRPr>
          </a:p>
        </p:txBody>
      </p:sp>
      <p:sp>
        <p:nvSpPr>
          <p:cNvPr id="488" name="Shape 488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ym typeface="Cabin"/>
              </a:rPr>
              <a:t>Elements of </a:t>
            </a:r>
            <a:r>
              <a:rPr lang="en-US" dirty="0" smtClean="0">
                <a:sym typeface="Cabin"/>
              </a:rPr>
              <a:t>Python</a:t>
            </a:r>
            <a:endParaRPr lang="en-US" dirty="0">
              <a:sym typeface="Cabi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smtClean="0"/>
              <a:t>- </a:t>
            </a:r>
            <a:fld id="{B6DDFA01-B3FB-4BE4-B790-5E2E4E3225ED}" type="slidenum">
              <a:rPr lang="en-US" smtClean="0"/>
              <a:pPr/>
              <a:t>27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843558"/>
            <a:ext cx="3918383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99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idx="1"/>
          </p:nvPr>
        </p:nvSpPr>
        <p:spPr>
          <a:xfrm>
            <a:off x="457200" y="898073"/>
            <a:ext cx="8323726" cy="809581"/>
          </a:xfrm>
        </p:spPr>
        <p:txBody>
          <a:bodyPr/>
          <a:lstStyle/>
          <a:p>
            <a:r>
              <a:rPr lang="en-US" dirty="0" smtClean="0">
                <a:sym typeface="Cabin"/>
              </a:rPr>
              <a:t>Reserved words are words with a specific mean </a:t>
            </a:r>
            <a:r>
              <a:rPr lang="en-US" dirty="0">
                <a:sym typeface="Cabin"/>
              </a:rPr>
              <a:t>in </a:t>
            </a:r>
            <a:r>
              <a:rPr lang="en-US" dirty="0" smtClean="0">
                <a:sym typeface="Cabin"/>
              </a:rPr>
              <a:t>Python </a:t>
            </a:r>
            <a:endParaRPr lang="en-US" dirty="0" smtClean="0">
              <a:sym typeface="Cabin"/>
            </a:endParaRPr>
          </a:p>
          <a:p>
            <a:endParaRPr lang="en-US" dirty="0">
              <a:sym typeface="Cabin"/>
            </a:endParaRPr>
          </a:p>
        </p:txBody>
      </p:sp>
      <p:sp>
        <p:nvSpPr>
          <p:cNvPr id="501" name="Shape 501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ym typeface="Cabin"/>
              </a:rPr>
              <a:t>Vocabulary: Reserved Words</a:t>
            </a:r>
            <a:endParaRPr lang="en-US" dirty="0">
              <a:sym typeface="Cabin"/>
            </a:endParaRPr>
          </a:p>
        </p:txBody>
      </p:sp>
      <p:sp>
        <p:nvSpPr>
          <p:cNvPr id="503" name="Shape 503"/>
          <p:cNvSpPr txBox="1"/>
          <p:nvPr/>
        </p:nvSpPr>
        <p:spPr>
          <a:xfrm>
            <a:off x="539552" y="1491630"/>
            <a:ext cx="4680520" cy="17643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>
              <a:buClr>
                <a:srgbClr val="FFFF00"/>
              </a:buClr>
              <a:buSzPct val="25000"/>
            </a:pP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False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class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return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is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finally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None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if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for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lambda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continue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True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def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from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while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nonlocal</a:t>
            </a:r>
            <a:endParaRPr lang="de-DE" sz="1600" dirty="0">
              <a:solidFill>
                <a:srgbClr val="00206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lvl="0">
              <a:buClr>
                <a:srgbClr val="FFFF00"/>
              </a:buClr>
              <a:buSzPct val="25000"/>
            </a:pP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and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del 	global 	not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with</a:t>
            </a:r>
            <a:endParaRPr lang="de-DE" sz="1600" dirty="0">
              <a:solidFill>
                <a:srgbClr val="00206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lvl="0">
              <a:buClr>
                <a:srgbClr val="FFFF00"/>
              </a:buClr>
              <a:buSzPct val="25000"/>
            </a:pP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as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elif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try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or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yield</a:t>
            </a:r>
            <a:endParaRPr lang="de-DE" sz="1600" dirty="0">
              <a:solidFill>
                <a:srgbClr val="00206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lvl="0">
              <a:buClr>
                <a:srgbClr val="FFFF00"/>
              </a:buClr>
              <a:buSzPct val="25000"/>
            </a:pP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assert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else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import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pass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break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except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in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raise</a:t>
            </a:r>
            <a:endParaRPr lang="en-US" sz="1600" dirty="0">
              <a:solidFill>
                <a:srgbClr val="00206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28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1563638"/>
            <a:ext cx="2807185" cy="28611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3291830"/>
            <a:ext cx="1131289" cy="115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02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ym typeface="Cabin"/>
              </a:rPr>
              <a:t>Vocabulary: Variables</a:t>
            </a:r>
            <a:endParaRPr lang="en-US" dirty="0">
              <a:sym typeface="Cabin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1476070" y="4519308"/>
            <a:ext cx="2131313" cy="4858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FF00"/>
              </a:buClr>
            </a:pPr>
            <a:endParaRPr sz="2700">
              <a:latin typeface="Courier"/>
              <a:ea typeface="Courier"/>
              <a:cs typeface="Courier"/>
              <a:sym typeface="Courier New"/>
            </a:endParaRPr>
          </a:p>
        </p:txBody>
      </p:sp>
      <p:sp>
        <p:nvSpPr>
          <p:cNvPr id="12" name="Shape 259"/>
          <p:cNvSpPr txBox="1"/>
          <p:nvPr/>
        </p:nvSpPr>
        <p:spPr>
          <a:xfrm>
            <a:off x="5277374" y="3291830"/>
            <a:ext cx="2821781" cy="535781"/>
          </a:xfrm>
          <a:prstGeom prst="rect">
            <a:avLst/>
          </a:prstGeom>
          <a:noFill/>
          <a:ln w="762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 sz="2800">
                <a:latin typeface="Arial" charset="0"/>
                <a:ea typeface="Arial" charset="0"/>
                <a:cs typeface="Arial" charset="0"/>
                <a:sym typeface="Cabin"/>
              </a:rPr>
              <a:t> 12.2</a:t>
            </a:r>
          </a:p>
        </p:txBody>
      </p:sp>
      <p:sp>
        <p:nvSpPr>
          <p:cNvPr id="13" name="Shape 260"/>
          <p:cNvSpPr txBox="1"/>
          <p:nvPr/>
        </p:nvSpPr>
        <p:spPr>
          <a:xfrm>
            <a:off x="4796957" y="3374876"/>
            <a:ext cx="250031" cy="3643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r>
              <a:rPr lang="en-US" sz="2900">
                <a:latin typeface="Arial" charset="0"/>
                <a:ea typeface="Arial" charset="0"/>
                <a:cs typeface="Arial" charset="0"/>
                <a:sym typeface="Cabin"/>
              </a:rPr>
              <a:t>x</a:t>
            </a:r>
          </a:p>
        </p:txBody>
      </p:sp>
      <p:sp>
        <p:nvSpPr>
          <p:cNvPr id="14" name="Shape 261"/>
          <p:cNvSpPr txBox="1"/>
          <p:nvPr/>
        </p:nvSpPr>
        <p:spPr>
          <a:xfrm>
            <a:off x="5255943" y="3982988"/>
            <a:ext cx="2821781" cy="535781"/>
          </a:xfrm>
          <a:prstGeom prst="rect">
            <a:avLst/>
          </a:prstGeom>
          <a:noFill/>
          <a:ln w="762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 sz="2800">
                <a:latin typeface="Arial" charset="0"/>
                <a:ea typeface="Arial" charset="0"/>
                <a:cs typeface="Arial" charset="0"/>
                <a:sym typeface="Cabin"/>
              </a:rPr>
              <a:t> 14               </a:t>
            </a:r>
          </a:p>
        </p:txBody>
      </p:sp>
      <p:sp>
        <p:nvSpPr>
          <p:cNvPr id="15" name="Shape 262"/>
          <p:cNvSpPr txBox="1"/>
          <p:nvPr/>
        </p:nvSpPr>
        <p:spPr>
          <a:xfrm>
            <a:off x="4788024" y="4068713"/>
            <a:ext cx="227706" cy="3643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r>
              <a:rPr lang="en-US" sz="2900">
                <a:latin typeface="Arial" charset="0"/>
                <a:ea typeface="Arial" charset="0"/>
                <a:cs typeface="Arial" charset="0"/>
                <a:sym typeface="Cabin"/>
              </a:rPr>
              <a:t>y</a:t>
            </a:r>
          </a:p>
        </p:txBody>
      </p:sp>
      <p:sp>
        <p:nvSpPr>
          <p:cNvPr id="16" name="Shape 263"/>
          <p:cNvSpPr txBox="1"/>
          <p:nvPr/>
        </p:nvSpPr>
        <p:spPr>
          <a:xfrm>
            <a:off x="1115620" y="3548781"/>
            <a:ext cx="2271881" cy="10073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r>
              <a:rPr lang="en-US" sz="2700" dirty="0">
                <a:latin typeface="Courier"/>
                <a:ea typeface="Courier"/>
                <a:cs typeface="Courier"/>
                <a:sym typeface="Courier New"/>
              </a:rPr>
              <a:t>x = 12.2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r>
              <a:rPr lang="en-US" sz="2700" dirty="0">
                <a:latin typeface="Courier"/>
                <a:ea typeface="Courier"/>
                <a:cs typeface="Courier"/>
                <a:sym typeface="Courier New"/>
              </a:rPr>
              <a:t>y = 14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endParaRPr lang="en-US" sz="2700" dirty="0">
              <a:latin typeface="Courier"/>
              <a:ea typeface="Courier"/>
              <a:cs typeface="Courier"/>
              <a:sym typeface="Courier New"/>
            </a:endParaRPr>
          </a:p>
        </p:txBody>
      </p:sp>
      <p:sp>
        <p:nvSpPr>
          <p:cNvPr id="17" name="Shape 258"/>
          <p:cNvSpPr txBox="1">
            <a:spLocks/>
          </p:cNvSpPr>
          <p:nvPr/>
        </p:nvSpPr>
        <p:spPr>
          <a:xfrm>
            <a:off x="323528" y="843558"/>
            <a:ext cx="6923112" cy="22497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mtClean="0">
                <a:sym typeface="Cabin"/>
              </a:rPr>
              <a:t>A variable is a named place in the memory where a programmer can store data and later retrieve the data using the variable </a:t>
            </a:r>
            <a:r>
              <a:rPr lang="en-US" smtClean="0">
                <a:sym typeface="Arial"/>
              </a:rPr>
              <a:t>“</a:t>
            </a:r>
            <a:r>
              <a:rPr lang="en-US" smtClean="0">
                <a:sym typeface="Cabin"/>
              </a:rPr>
              <a:t>name</a:t>
            </a:r>
            <a:r>
              <a:rPr lang="en-US" smtClean="0">
                <a:sym typeface="Arial"/>
              </a:rPr>
              <a:t>”</a:t>
            </a:r>
          </a:p>
          <a:p>
            <a:pPr marL="342900" indent="-342900">
              <a:buFont typeface="Arial"/>
              <a:buChar char="•"/>
            </a:pPr>
            <a:r>
              <a:rPr lang="en-US" smtClean="0">
                <a:sym typeface="Cabin"/>
              </a:rPr>
              <a:t>Programmers get to choose the names of the variables</a:t>
            </a:r>
          </a:p>
          <a:p>
            <a:pPr marL="342900" indent="-342900">
              <a:buFont typeface="Arial"/>
              <a:buChar char="•"/>
            </a:pPr>
            <a:r>
              <a:rPr lang="en-US" smtClean="0">
                <a:sym typeface="Cabin"/>
              </a:rPr>
              <a:t>You can change the contents of a variable in a later statement</a:t>
            </a:r>
            <a:endParaRPr lang="en-US" dirty="0">
              <a:sym typeface="Cabi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938481"/>
            <a:ext cx="1800999" cy="19213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29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6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</a:t>
            </a:r>
            <a:r>
              <a:rPr lang="en-US" dirty="0" smtClean="0"/>
              <a:t>oding, What’s this?</a:t>
            </a:r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009490" y="2535237"/>
            <a:ext cx="1693994" cy="261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t-IT" sz="1100" dirty="0" err="1" smtClean="0">
                <a:latin typeface="Arial" charset="0"/>
              </a:rPr>
              <a:t>Specification</a:t>
            </a:r>
            <a:endParaRPr lang="it-IT" sz="1100" dirty="0">
              <a:latin typeface="Arial" charset="0"/>
            </a:endParaRP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738938" y="879141"/>
            <a:ext cx="1273777" cy="424836"/>
          </a:xfrm>
          <a:prstGeom prst="cloudCallout">
            <a:avLst>
              <a:gd name="adj1" fmla="val 7431"/>
              <a:gd name="adj2" fmla="val 93435"/>
            </a:avLst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it-IT" sz="160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11560" y="976767"/>
            <a:ext cx="147515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t-IT" sz="1200" dirty="0" err="1" smtClean="0">
                <a:latin typeface="Arial" charset="0"/>
              </a:rPr>
              <a:t>Problem</a:t>
            </a:r>
            <a:endParaRPr lang="it-IT" sz="1200" dirty="0">
              <a:latin typeface="Arial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009490" y="2882829"/>
            <a:ext cx="1693994" cy="261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t-IT" sz="1100" dirty="0" err="1" smtClean="0">
                <a:latin typeface="Arial" charset="0"/>
              </a:rPr>
              <a:t>Algorithm</a:t>
            </a:r>
            <a:endParaRPr lang="it-IT" sz="1100" dirty="0">
              <a:latin typeface="Arial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066570" y="2715766"/>
            <a:ext cx="57178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sz="1400" i="1" smtClean="0">
                <a:latin typeface="Arial" charset="0"/>
              </a:rPr>
              <a:t>- Solution of the problem in a way that </a:t>
            </a:r>
            <a:r>
              <a:rPr lang="en-AU" sz="1400" i="1" smtClean="0">
                <a:latin typeface="Arial" charset="0"/>
              </a:rPr>
              <a:t>has been adapted to an automatic solution</a:t>
            </a:r>
            <a:endParaRPr lang="en-AU" sz="1400" i="1">
              <a:latin typeface="Arial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009490" y="3230422"/>
            <a:ext cx="1693994" cy="261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t-IT" sz="1100" dirty="0" smtClean="0">
                <a:latin typeface="Arial" charset="0"/>
              </a:rPr>
              <a:t>Program</a:t>
            </a:r>
            <a:endParaRPr lang="it-IT" sz="1100" dirty="0">
              <a:latin typeface="Arial" charset="0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1849447" y="3082473"/>
            <a:ext cx="0" cy="1639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3066570" y="3298308"/>
            <a:ext cx="562433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sz="1400" i="1" smtClean="0">
                <a:latin typeface="Arial" charset="0"/>
              </a:rPr>
              <a:t>- </a:t>
            </a:r>
            <a:r>
              <a:rPr lang="en-AU" sz="1400" i="1" smtClean="0">
                <a:latin typeface="Arial" charset="0"/>
              </a:rPr>
              <a:t>Description of the algorithm in a way that can be understood by the automatic executor (Computer)</a:t>
            </a:r>
            <a:endParaRPr lang="en-AU" sz="1400" i="1">
              <a:latin typeface="Arial" charset="0"/>
            </a:endParaRP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849447" y="3484094"/>
            <a:ext cx="0" cy="34375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1849447" y="2734880"/>
            <a:ext cx="0" cy="1639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755576" y="2355726"/>
            <a:ext cx="2232992" cy="1252248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pic>
        <p:nvPicPr>
          <p:cNvPr id="28" name="Picture 27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15" y="3781780"/>
            <a:ext cx="1459611" cy="73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Box 28"/>
          <p:cNvSpPr txBox="1">
            <a:spLocks noChangeArrowheads="1"/>
          </p:cNvSpPr>
          <p:nvPr/>
        </p:nvSpPr>
        <p:spPr bwMode="auto">
          <a:xfrm>
            <a:off x="3059832" y="2355726"/>
            <a:ext cx="58257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sz="1400" i="1" smtClean="0">
                <a:latin typeface="Arial" charset="0"/>
              </a:rPr>
              <a:t>- Use of the computer to simplify some data manipulation tasks</a:t>
            </a:r>
            <a:endParaRPr lang="en-AU" sz="1400" i="1">
              <a:latin typeface="Arial" charset="0"/>
            </a:endParaRPr>
          </a:p>
        </p:txBody>
      </p:sp>
      <p:graphicFrame>
        <p:nvGraphicFramePr>
          <p:cNvPr id="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822466"/>
              </p:ext>
            </p:extLst>
          </p:nvPr>
        </p:nvGraphicFramePr>
        <p:xfrm>
          <a:off x="1451040" y="1268573"/>
          <a:ext cx="815217" cy="871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8" name="ClipArt" r:id="rId4" imgW="1854740" imgH="3988340" progId="MS_ClipArt_Gallery.2">
                  <p:embed/>
                </p:oleObj>
              </mc:Choice>
              <mc:Fallback>
                <p:oleObj name="ClipArt" r:id="rId4" imgW="1854740" imgH="398834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1040" y="1268573"/>
                        <a:ext cx="815217" cy="8711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 Box 19"/>
          <p:cNvSpPr txBox="1">
            <a:spLocks noChangeArrowheads="1"/>
          </p:cNvSpPr>
          <p:nvPr/>
        </p:nvSpPr>
        <p:spPr bwMode="auto">
          <a:xfrm>
            <a:off x="2123728" y="3939902"/>
            <a:ext cx="1368152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</a:pPr>
            <a:r>
              <a:rPr lang="it-IT" sz="1050" i="1" dirty="0" err="1" smtClean="0">
                <a:latin typeface="Arial" charset="0"/>
              </a:rPr>
              <a:t>Automatic</a:t>
            </a:r>
            <a:endParaRPr lang="it-IT" sz="1050" i="1" dirty="0" smtClean="0">
              <a:latin typeface="Arial" charset="0"/>
            </a:endParaRPr>
          </a:p>
          <a:p>
            <a:pPr algn="ctr" eaLnBrk="1" hangingPunct="1">
              <a:lnSpc>
                <a:spcPct val="80000"/>
              </a:lnSpc>
              <a:spcBef>
                <a:spcPct val="50000"/>
              </a:spcBef>
            </a:pPr>
            <a:r>
              <a:rPr lang="it-IT" sz="1050" i="1" dirty="0" err="1" smtClean="0">
                <a:latin typeface="Arial" charset="0"/>
              </a:rPr>
              <a:t>Executor</a:t>
            </a:r>
            <a:endParaRPr lang="it-IT" sz="1050" i="1" dirty="0">
              <a:latin typeface="Arial" charset="0"/>
            </a:endParaRPr>
          </a:p>
        </p:txBody>
      </p:sp>
      <p:sp>
        <p:nvSpPr>
          <p:cNvPr id="33" name="Line 14"/>
          <p:cNvSpPr>
            <a:spLocks noChangeShapeType="1"/>
          </p:cNvSpPr>
          <p:nvPr/>
        </p:nvSpPr>
        <p:spPr bwMode="auto">
          <a:xfrm>
            <a:off x="1835696" y="2191943"/>
            <a:ext cx="0" cy="34375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3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86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Cabin"/>
              </a:rPr>
              <a:t>Vocabulary: Variables</a:t>
            </a:r>
          </a:p>
        </p:txBody>
      </p:sp>
      <p:sp>
        <p:nvSpPr>
          <p:cNvPr id="15" name="Shape 259"/>
          <p:cNvSpPr txBox="1"/>
          <p:nvPr/>
        </p:nvSpPr>
        <p:spPr>
          <a:xfrm>
            <a:off x="5483137" y="3147814"/>
            <a:ext cx="2821781" cy="535781"/>
          </a:xfrm>
          <a:prstGeom prst="rect">
            <a:avLst/>
          </a:prstGeom>
          <a:noFill/>
          <a:ln w="762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 sz="2800">
                <a:latin typeface="Arial" charset="0"/>
                <a:ea typeface="Arial" charset="0"/>
                <a:cs typeface="Arial" charset="0"/>
                <a:sym typeface="Cabin"/>
              </a:rPr>
              <a:t> 12.2</a:t>
            </a:r>
          </a:p>
        </p:txBody>
      </p:sp>
      <p:sp>
        <p:nvSpPr>
          <p:cNvPr id="16" name="Shape 260"/>
          <p:cNvSpPr txBox="1"/>
          <p:nvPr/>
        </p:nvSpPr>
        <p:spPr>
          <a:xfrm>
            <a:off x="5002720" y="3230860"/>
            <a:ext cx="250031" cy="3643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r>
              <a:rPr lang="en-US" sz="2900">
                <a:latin typeface="Arial" charset="0"/>
                <a:ea typeface="Arial" charset="0"/>
                <a:cs typeface="Arial" charset="0"/>
                <a:sym typeface="Cabin"/>
              </a:rPr>
              <a:t>x</a:t>
            </a:r>
          </a:p>
        </p:txBody>
      </p:sp>
      <p:sp>
        <p:nvSpPr>
          <p:cNvPr id="17" name="Shape 261"/>
          <p:cNvSpPr txBox="1"/>
          <p:nvPr/>
        </p:nvSpPr>
        <p:spPr>
          <a:xfrm>
            <a:off x="5461706" y="3838972"/>
            <a:ext cx="2821781" cy="535781"/>
          </a:xfrm>
          <a:prstGeom prst="rect">
            <a:avLst/>
          </a:prstGeom>
          <a:noFill/>
          <a:ln w="762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 sz="2800">
                <a:latin typeface="Arial" charset="0"/>
                <a:ea typeface="Arial" charset="0"/>
                <a:cs typeface="Arial" charset="0"/>
                <a:sym typeface="Cabin"/>
              </a:rPr>
              <a:t> 14               </a:t>
            </a:r>
          </a:p>
        </p:txBody>
      </p:sp>
      <p:sp>
        <p:nvSpPr>
          <p:cNvPr id="18" name="Shape 262"/>
          <p:cNvSpPr txBox="1"/>
          <p:nvPr/>
        </p:nvSpPr>
        <p:spPr>
          <a:xfrm>
            <a:off x="4993787" y="3924697"/>
            <a:ext cx="227706" cy="3643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r>
              <a:rPr lang="en-US" sz="2900">
                <a:latin typeface="Arial" charset="0"/>
                <a:ea typeface="Arial" charset="0"/>
                <a:cs typeface="Arial" charset="0"/>
                <a:sym typeface="Cabin"/>
              </a:rPr>
              <a:t>y</a:t>
            </a:r>
          </a:p>
        </p:txBody>
      </p:sp>
      <p:sp>
        <p:nvSpPr>
          <p:cNvPr id="19" name="Shape 263"/>
          <p:cNvSpPr txBox="1"/>
          <p:nvPr/>
        </p:nvSpPr>
        <p:spPr>
          <a:xfrm>
            <a:off x="1115620" y="3421445"/>
            <a:ext cx="2271881" cy="10073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r>
              <a:rPr lang="en-US" dirty="0">
                <a:latin typeface="Courier"/>
                <a:ea typeface="Courier"/>
                <a:cs typeface="Courier"/>
                <a:sym typeface="Courier New"/>
              </a:rPr>
              <a:t>x = 12.2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r>
              <a:rPr lang="en-US" dirty="0">
                <a:latin typeface="Courier"/>
                <a:ea typeface="Courier"/>
                <a:cs typeface="Courier"/>
                <a:sym typeface="Courier New"/>
              </a:rPr>
              <a:t>y = 14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r>
              <a:rPr lang="en-US" dirty="0">
                <a:latin typeface="Courier"/>
                <a:ea typeface="Courier"/>
                <a:cs typeface="Courier"/>
                <a:sym typeface="Courier New"/>
              </a:rPr>
              <a:t>x = 100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endParaRPr lang="en-US" dirty="0">
              <a:latin typeface="Courier"/>
              <a:ea typeface="Courier"/>
              <a:cs typeface="Courier"/>
              <a:sym typeface="Courier New"/>
            </a:endParaRPr>
          </a:p>
        </p:txBody>
      </p:sp>
      <p:grpSp>
        <p:nvGrpSpPr>
          <p:cNvPr id="20" name="Shape 276"/>
          <p:cNvGrpSpPr/>
          <p:nvPr/>
        </p:nvGrpSpPr>
        <p:grpSpPr>
          <a:xfrm>
            <a:off x="5796137" y="3237549"/>
            <a:ext cx="429525" cy="381121"/>
            <a:chOff x="0" y="0"/>
            <a:chExt cx="762000" cy="901775"/>
          </a:xfrm>
        </p:grpSpPr>
        <p:cxnSp>
          <p:nvCxnSpPr>
            <p:cNvPr id="21" name="Shape 277"/>
            <p:cNvCxnSpPr/>
            <p:nvPr/>
          </p:nvCxnSpPr>
          <p:spPr>
            <a:xfrm flipH="1">
              <a:off x="0" y="15875"/>
              <a:ext cx="762000" cy="885900"/>
            </a:xfrm>
            <a:prstGeom prst="straightConnector1">
              <a:avLst/>
            </a:prstGeom>
            <a:noFill/>
            <a:ln w="63500" cap="rnd" cmpd="sng">
              <a:solidFill>
                <a:srgbClr val="C97803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2" name="Shape 278"/>
            <p:cNvCxnSpPr/>
            <p:nvPr/>
          </p:nvCxnSpPr>
          <p:spPr>
            <a:xfrm>
              <a:off x="0" y="0"/>
              <a:ext cx="571500" cy="796799"/>
            </a:xfrm>
            <a:prstGeom prst="straightConnector1">
              <a:avLst/>
            </a:prstGeom>
            <a:noFill/>
            <a:ln w="63500" cap="rnd" cmpd="sng">
              <a:solidFill>
                <a:srgbClr val="C97803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sp>
        <p:nvSpPr>
          <p:cNvPr id="23" name="Shape 279"/>
          <p:cNvSpPr txBox="1"/>
          <p:nvPr/>
        </p:nvSpPr>
        <p:spPr>
          <a:xfrm>
            <a:off x="6449790" y="3210759"/>
            <a:ext cx="939262" cy="3965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 sz="3300">
                <a:latin typeface="Arial" charset="0"/>
                <a:ea typeface="Arial" charset="0"/>
                <a:cs typeface="Arial" charset="0"/>
                <a:sym typeface="Cabin"/>
              </a:rPr>
              <a:t>100</a:t>
            </a:r>
          </a:p>
        </p:txBody>
      </p:sp>
      <p:sp>
        <p:nvSpPr>
          <p:cNvPr id="14" name="Shape 258"/>
          <p:cNvSpPr txBox="1">
            <a:spLocks noGrp="1"/>
          </p:cNvSpPr>
          <p:nvPr>
            <p:ph idx="1"/>
          </p:nvPr>
        </p:nvSpPr>
        <p:spPr>
          <a:xfrm>
            <a:off x="323528" y="843558"/>
            <a:ext cx="6923112" cy="2249741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>
                <a:sym typeface="Cabin"/>
              </a:rPr>
              <a:t>A variable is a named place in the memory where a programmer can store data and later retrieve the data using the variable </a:t>
            </a:r>
            <a:r>
              <a:rPr lang="en-US" dirty="0" smtClean="0">
                <a:sym typeface="Arial"/>
              </a:rPr>
              <a:t>“</a:t>
            </a:r>
            <a:r>
              <a:rPr lang="en-US" dirty="0" smtClean="0">
                <a:sym typeface="Cabin"/>
              </a:rPr>
              <a:t>name</a:t>
            </a:r>
            <a:r>
              <a:rPr lang="en-US" dirty="0" smtClean="0">
                <a:sym typeface="Arial"/>
              </a:rPr>
              <a:t>”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ym typeface="Cabin"/>
              </a:rPr>
              <a:t>Programmers get to choose the names of the variables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ym typeface="Cabin"/>
              </a:rPr>
              <a:t>You can change the contents of a variable in a later statement</a:t>
            </a:r>
            <a:endParaRPr lang="en-US" dirty="0">
              <a:sym typeface="Cabi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938481"/>
            <a:ext cx="1800999" cy="19213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30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53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ym typeface="Cabin"/>
              </a:rPr>
              <a:t>Sentences: Instructions</a:t>
            </a:r>
            <a:endParaRPr lang="en-US" dirty="0">
              <a:sym typeface="Cabin"/>
            </a:endParaRPr>
          </a:p>
        </p:txBody>
      </p:sp>
      <p:sp>
        <p:nvSpPr>
          <p:cNvPr id="509" name="Shape 509"/>
          <p:cNvSpPr txBox="1"/>
          <p:nvPr/>
        </p:nvSpPr>
        <p:spPr>
          <a:xfrm>
            <a:off x="525592" y="1354645"/>
            <a:ext cx="2251968" cy="22717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 sz="270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x</a:t>
            </a:r>
            <a:r>
              <a:rPr lang="en-US" sz="2700" dirty="0">
                <a:solidFill>
                  <a:srgbClr val="FF7F00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2700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 New"/>
              </a:rPr>
              <a:t>=</a:t>
            </a:r>
            <a:r>
              <a:rPr lang="en-US" sz="2700" dirty="0">
                <a:solidFill>
                  <a:srgbClr val="FF7F00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270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2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 sz="270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x</a:t>
            </a:r>
            <a:r>
              <a:rPr lang="en-US" sz="2700" dirty="0">
                <a:solidFill>
                  <a:srgbClr val="FF7F00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2700" dirty="0">
                <a:latin typeface="Courier"/>
                <a:ea typeface="Courier"/>
                <a:cs typeface="Courier"/>
                <a:sym typeface="Courier New"/>
              </a:rPr>
              <a:t>=</a:t>
            </a:r>
            <a:r>
              <a:rPr lang="en-US" sz="2700" dirty="0">
                <a:solidFill>
                  <a:srgbClr val="FF7F00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270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x</a:t>
            </a:r>
            <a:r>
              <a:rPr lang="en-US" sz="2700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 New"/>
              </a:rPr>
              <a:t> + </a:t>
            </a:r>
            <a:r>
              <a:rPr lang="en-US" sz="270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2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</a:pPr>
            <a:r>
              <a:rPr lang="en-US" sz="2700" dirty="0">
                <a:solidFill>
                  <a:srgbClr val="00A300"/>
                </a:solidFill>
                <a:latin typeface="Courier"/>
                <a:ea typeface="Courier"/>
                <a:cs typeface="Courier"/>
                <a:sym typeface="Courier New"/>
              </a:rPr>
              <a:t>print(</a:t>
            </a:r>
            <a:r>
              <a:rPr lang="en-US" sz="270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x</a:t>
            </a:r>
            <a:r>
              <a:rPr lang="en-US" sz="2700" dirty="0">
                <a:solidFill>
                  <a:srgbClr val="00A3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</p:txBody>
      </p:sp>
      <p:sp>
        <p:nvSpPr>
          <p:cNvPr id="510" name="Shape 510"/>
          <p:cNvSpPr txBox="1"/>
          <p:nvPr/>
        </p:nvSpPr>
        <p:spPr>
          <a:xfrm>
            <a:off x="395536" y="3777401"/>
            <a:ext cx="1317093" cy="4071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Variable</a:t>
            </a:r>
          </a:p>
        </p:txBody>
      </p:sp>
      <p:sp>
        <p:nvSpPr>
          <p:cNvPr id="511" name="Shape 511"/>
          <p:cNvSpPr txBox="1"/>
          <p:nvPr/>
        </p:nvSpPr>
        <p:spPr>
          <a:xfrm>
            <a:off x="2293101" y="3777401"/>
            <a:ext cx="1235925" cy="4071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Operator</a:t>
            </a:r>
          </a:p>
        </p:txBody>
      </p:sp>
      <p:sp>
        <p:nvSpPr>
          <p:cNvPr id="512" name="Shape 512"/>
          <p:cNvSpPr txBox="1"/>
          <p:nvPr/>
        </p:nvSpPr>
        <p:spPr>
          <a:xfrm>
            <a:off x="4196910" y="3805976"/>
            <a:ext cx="1381438" cy="4071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</a:pPr>
            <a:r>
              <a:rPr lang="en-US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Constant</a:t>
            </a:r>
          </a:p>
        </p:txBody>
      </p:sp>
      <p:sp>
        <p:nvSpPr>
          <p:cNvPr id="513" name="Shape 513"/>
          <p:cNvSpPr txBox="1"/>
          <p:nvPr/>
        </p:nvSpPr>
        <p:spPr>
          <a:xfrm>
            <a:off x="6170550" y="3814688"/>
            <a:ext cx="1693121" cy="4071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</a:pPr>
            <a:r>
              <a:rPr lang="en-US" dirty="0">
                <a:solidFill>
                  <a:srgbClr val="00A3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Function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3709046" y="1347614"/>
            <a:ext cx="4954191" cy="22717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Cabin"/>
              </a:rPr>
              <a:t>Assignment statement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Cabin"/>
              </a:rPr>
              <a:t>Assignment with expression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Cabin"/>
              </a:rPr>
              <a:t>Print statement</a:t>
            </a:r>
          </a:p>
        </p:txBody>
      </p:sp>
      <p:cxnSp>
        <p:nvCxnSpPr>
          <p:cNvPr id="515" name="Shape 515"/>
          <p:cNvCxnSpPr/>
          <p:nvPr/>
        </p:nvCxnSpPr>
        <p:spPr>
          <a:xfrm rot="10800000" flipH="1">
            <a:off x="2495204" y="2102569"/>
            <a:ext cx="748237" cy="9787"/>
          </a:xfrm>
          <a:prstGeom prst="straightConnector1">
            <a:avLst/>
          </a:prstGeom>
          <a:noFill/>
          <a:ln w="63500" cap="rnd" cmpd="sng">
            <a:solidFill>
              <a:schemeClr val="bg1">
                <a:lumMod val="50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16" name="Shape 516"/>
          <p:cNvCxnSpPr/>
          <p:nvPr/>
        </p:nvCxnSpPr>
        <p:spPr>
          <a:xfrm rot="10800000" flipH="1">
            <a:off x="2711228" y="2534617"/>
            <a:ext cx="525149" cy="4388"/>
          </a:xfrm>
          <a:prstGeom prst="straightConnector1">
            <a:avLst/>
          </a:prstGeom>
          <a:noFill/>
          <a:ln w="63500" cap="rnd" cmpd="sng">
            <a:solidFill>
              <a:schemeClr val="bg1">
                <a:lumMod val="50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17" name="Shape 517"/>
          <p:cNvCxnSpPr/>
          <p:nvPr/>
        </p:nvCxnSpPr>
        <p:spPr>
          <a:xfrm rot="10800000" flipH="1">
            <a:off x="2495204" y="2966665"/>
            <a:ext cx="748237" cy="9787"/>
          </a:xfrm>
          <a:prstGeom prst="straightConnector1">
            <a:avLst/>
          </a:prstGeom>
          <a:noFill/>
          <a:ln w="63500" cap="rnd" cmpd="sng">
            <a:solidFill>
              <a:schemeClr val="bg1">
                <a:lumMod val="50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31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35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>
            <a:spLocks noGrp="1"/>
          </p:cNvSpPr>
          <p:nvPr>
            <p:ph idx="1"/>
          </p:nvPr>
        </p:nvSpPr>
        <p:spPr>
          <a:xfrm>
            <a:off x="179512" y="898073"/>
            <a:ext cx="6347048" cy="364212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>
                <a:sym typeface="Cabin"/>
              </a:rPr>
              <a:t>Like a recipe or installation instructions, a program is a sequence of steps to be done in order.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ym typeface="Cabin"/>
              </a:rPr>
              <a:t>Some steps are conditional - they may be skipped.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ym typeface="Cabin"/>
              </a:rPr>
              <a:t>Sometimes a step or group of steps is to be repeated.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ym typeface="Cabin"/>
              </a:rPr>
              <a:t>Sometimes we store a set of steps to be used over and over as needed several places throughout the program (these are functions).</a:t>
            </a:r>
            <a:endParaRPr lang="en-US" dirty="0">
              <a:sym typeface="Cabin"/>
            </a:endParaRPr>
          </a:p>
        </p:txBody>
      </p:sp>
      <p:sp>
        <p:nvSpPr>
          <p:cNvPr id="544" name="Shape 544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sym typeface="Cabin"/>
              </a:rPr>
              <a:t>Program Steps or Program Flow</a:t>
            </a:r>
            <a:endParaRPr lang="en-US">
              <a:sym typeface="Cabi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48" y="771550"/>
            <a:ext cx="1800200" cy="8617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288" y="1707654"/>
            <a:ext cx="1000517" cy="8062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296" y="2499742"/>
            <a:ext cx="792088" cy="947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288" y="3579862"/>
            <a:ext cx="982092" cy="94659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32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88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sym typeface="Cabin"/>
              </a:rPr>
              <a:t>Sequential Steps</a:t>
            </a:r>
            <a:endParaRPr lang="en-US">
              <a:sym typeface="Cabin"/>
            </a:endParaRPr>
          </a:p>
        </p:txBody>
      </p:sp>
      <p:sp>
        <p:nvSpPr>
          <p:cNvPr id="551" name="Shape 551"/>
          <p:cNvSpPr txBox="1"/>
          <p:nvPr/>
        </p:nvSpPr>
        <p:spPr>
          <a:xfrm>
            <a:off x="3702441" y="1835288"/>
            <a:ext cx="1825113" cy="13790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2025" dirty="0">
                <a:latin typeface="Arial" charset="0"/>
                <a:ea typeface="Arial" charset="0"/>
                <a:cs typeface="Arial" charset="0"/>
                <a:sym typeface="Cabin"/>
              </a:rPr>
              <a:t>Program: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2025" dirty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 sz="2025" dirty="0">
                <a:latin typeface="Courier" charset="0"/>
                <a:ea typeface="Courier" charset="0"/>
                <a:cs typeface="Courier" charset="0"/>
                <a:sym typeface="Cabin"/>
              </a:rPr>
              <a:t>x = 2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2025" dirty="0">
                <a:latin typeface="Courier" charset="0"/>
                <a:ea typeface="Courier" charset="0"/>
                <a:cs typeface="Courier" charset="0"/>
                <a:sym typeface="Cabin"/>
              </a:rPr>
              <a:t>print(x)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 sz="2025" dirty="0">
                <a:latin typeface="Courier" charset="0"/>
                <a:ea typeface="Courier" charset="0"/>
                <a:cs typeface="Courier" charset="0"/>
                <a:sym typeface="Cabin"/>
              </a:rPr>
              <a:t>x = x + 2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2025" dirty="0">
                <a:latin typeface="Courier" charset="0"/>
                <a:ea typeface="Courier" charset="0"/>
                <a:cs typeface="Courier" charset="0"/>
                <a:sym typeface="Cabin"/>
              </a:rPr>
              <a:t>print(x)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6644571" y="2045784"/>
            <a:ext cx="975430" cy="899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2025" dirty="0">
                <a:latin typeface="Arial" charset="0"/>
                <a:ea typeface="Arial" charset="0"/>
                <a:cs typeface="Arial" charset="0"/>
                <a:sym typeface="Cabin"/>
              </a:rPr>
              <a:t>Output: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2025" dirty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2025" dirty="0">
                <a:latin typeface="Arial" charset="0"/>
                <a:ea typeface="Arial" charset="0"/>
                <a:cs typeface="Arial" charset="0"/>
                <a:sym typeface="Cabin"/>
              </a:rPr>
              <a:t>  2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2025" dirty="0">
                <a:latin typeface="Arial" charset="0"/>
                <a:ea typeface="Arial" charset="0"/>
                <a:cs typeface="Arial" charset="0"/>
                <a:sym typeface="Cabin"/>
              </a:rPr>
              <a:t>  4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892970" y="1799999"/>
            <a:ext cx="1543049" cy="251817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400" dirty="0">
                <a:latin typeface="Arial" charset="0"/>
                <a:ea typeface="Arial" charset="0"/>
                <a:cs typeface="Arial" charset="0"/>
                <a:sym typeface="Cabin"/>
              </a:rPr>
              <a:t>x = 2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892970" y="2266129"/>
            <a:ext cx="1543049" cy="251817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400" dirty="0">
                <a:latin typeface="Arial" charset="0"/>
                <a:ea typeface="Arial" charset="0"/>
                <a:cs typeface="Arial" charset="0"/>
                <a:sym typeface="Cabin"/>
              </a:rPr>
              <a:t>print(x)</a:t>
            </a:r>
          </a:p>
        </p:txBody>
      </p:sp>
      <p:cxnSp>
        <p:nvCxnSpPr>
          <p:cNvPr id="555" name="Shape 555"/>
          <p:cNvCxnSpPr/>
          <p:nvPr/>
        </p:nvCxnSpPr>
        <p:spPr>
          <a:xfrm rot="10800000">
            <a:off x="1653778" y="2051877"/>
            <a:ext cx="8036" cy="239092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56" name="Shape 556"/>
          <p:cNvSpPr txBox="1"/>
          <p:nvPr/>
        </p:nvSpPr>
        <p:spPr>
          <a:xfrm>
            <a:off x="892970" y="2722274"/>
            <a:ext cx="1543049" cy="251817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400">
                <a:latin typeface="Arial" charset="0"/>
                <a:ea typeface="Arial" charset="0"/>
                <a:cs typeface="Arial" charset="0"/>
                <a:sym typeface="Cabin"/>
              </a:rPr>
              <a:t>x = x + 2</a:t>
            </a:r>
          </a:p>
        </p:txBody>
      </p:sp>
      <p:cxnSp>
        <p:nvCxnSpPr>
          <p:cNvPr id="557" name="Shape 557"/>
          <p:cNvCxnSpPr/>
          <p:nvPr/>
        </p:nvCxnSpPr>
        <p:spPr>
          <a:xfrm rot="10800000">
            <a:off x="1653778" y="2514718"/>
            <a:ext cx="8036" cy="239092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58" name="Shape 558"/>
          <p:cNvSpPr txBox="1"/>
          <p:nvPr/>
        </p:nvSpPr>
        <p:spPr>
          <a:xfrm>
            <a:off x="892970" y="3187673"/>
            <a:ext cx="1543049" cy="251817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400" dirty="0">
                <a:latin typeface="Arial" charset="0"/>
                <a:ea typeface="Arial" charset="0"/>
                <a:cs typeface="Arial" charset="0"/>
                <a:sym typeface="Cabin"/>
              </a:rPr>
              <a:t>print(x)</a:t>
            </a:r>
          </a:p>
        </p:txBody>
      </p:sp>
      <p:cxnSp>
        <p:nvCxnSpPr>
          <p:cNvPr id="559" name="Shape 559"/>
          <p:cNvCxnSpPr/>
          <p:nvPr/>
        </p:nvCxnSpPr>
        <p:spPr>
          <a:xfrm rot="10800000">
            <a:off x="1653778" y="2974029"/>
            <a:ext cx="8036" cy="239092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60" name="Shape 560"/>
          <p:cNvCxnSpPr/>
          <p:nvPr/>
        </p:nvCxnSpPr>
        <p:spPr>
          <a:xfrm flipH="1">
            <a:off x="5076056" y="2643758"/>
            <a:ext cx="1553994" cy="30399"/>
          </a:xfrm>
          <a:prstGeom prst="straightConnector1">
            <a:avLst/>
          </a:prstGeom>
          <a:noFill/>
          <a:ln w="50800" cap="rnd" cmpd="sng">
            <a:solidFill>
              <a:schemeClr val="tx1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61" name="Shape 561"/>
          <p:cNvCxnSpPr/>
          <p:nvPr/>
        </p:nvCxnSpPr>
        <p:spPr>
          <a:xfrm flipH="1">
            <a:off x="5004048" y="3003798"/>
            <a:ext cx="1656184" cy="288032"/>
          </a:xfrm>
          <a:prstGeom prst="straightConnector1">
            <a:avLst/>
          </a:prstGeom>
          <a:noFill/>
          <a:ln w="50800" cap="rnd" cmpd="sng">
            <a:solidFill>
              <a:schemeClr val="tx1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62" name="Shape 562"/>
          <p:cNvSpPr txBox="1"/>
          <p:nvPr/>
        </p:nvSpPr>
        <p:spPr>
          <a:xfrm>
            <a:off x="1155487" y="3921894"/>
            <a:ext cx="6975620" cy="4500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856" dirty="0">
                <a:latin typeface="Arial" charset="0"/>
                <a:ea typeface="Arial" charset="0"/>
                <a:cs typeface="Arial" charset="0"/>
                <a:sym typeface="Cabin"/>
              </a:rPr>
              <a:t>When a program is running, it flows from one step to the next.  As programmers, we set up </a:t>
            </a:r>
            <a:r>
              <a:rPr lang="en-US" sz="1856" dirty="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1856" dirty="0">
                <a:latin typeface="Arial" charset="0"/>
                <a:ea typeface="Arial" charset="0"/>
                <a:cs typeface="Arial" charset="0"/>
                <a:sym typeface="Cabin"/>
              </a:rPr>
              <a:t>paths</a:t>
            </a:r>
            <a:r>
              <a:rPr lang="en-US" sz="1856" dirty="0"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1856" dirty="0">
                <a:latin typeface="Arial" charset="0"/>
                <a:ea typeface="Arial" charset="0"/>
                <a:cs typeface="Arial" charset="0"/>
                <a:sym typeface="Cabin"/>
              </a:rPr>
              <a:t> for the program to follow.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33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26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sym typeface="Cabin"/>
              </a:rPr>
              <a:t>Conditional Steps</a:t>
            </a:r>
            <a:endParaRPr lang="en-US">
              <a:sym typeface="Cabin"/>
            </a:endParaRPr>
          </a:p>
        </p:txBody>
      </p:sp>
      <p:sp>
        <p:nvSpPr>
          <p:cNvPr id="568" name="Shape 568"/>
          <p:cNvSpPr txBox="1"/>
          <p:nvPr/>
        </p:nvSpPr>
        <p:spPr>
          <a:xfrm>
            <a:off x="7697258" y="2145804"/>
            <a:ext cx="889397" cy="9215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2025" dirty="0">
                <a:latin typeface="Arial" charset="0"/>
                <a:ea typeface="Arial" charset="0"/>
                <a:cs typeface="Arial" charset="0"/>
                <a:sym typeface="Cabin"/>
              </a:rPr>
              <a:t>Output: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2025" dirty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2025" dirty="0" smtClean="0">
                <a:latin typeface="Arial" charset="0"/>
                <a:ea typeface="Arial" charset="0"/>
                <a:cs typeface="Arial" charset="0"/>
                <a:sym typeface="Cabin"/>
              </a:rPr>
              <a:t>Young</a:t>
            </a:r>
            <a:endParaRPr lang="en-US" sz="2025" dirty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2025" dirty="0" smtClean="0">
                <a:latin typeface="Arial" charset="0"/>
                <a:ea typeface="Arial" charset="0"/>
                <a:cs typeface="Arial" charset="0"/>
                <a:sym typeface="Cabin"/>
              </a:rPr>
              <a:t>End</a:t>
            </a:r>
            <a:endParaRPr lang="en-US" sz="2025" dirty="0"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569" name="Shape 569"/>
          <p:cNvSpPr txBox="1"/>
          <p:nvPr/>
        </p:nvSpPr>
        <p:spPr>
          <a:xfrm>
            <a:off x="4387155" y="1855143"/>
            <a:ext cx="2551098" cy="21029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2025" dirty="0">
                <a:latin typeface="Arial" charset="0"/>
                <a:ea typeface="Arial" charset="0"/>
                <a:cs typeface="Arial" charset="0"/>
                <a:sym typeface="Cabin"/>
              </a:rPr>
              <a:t>Program: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2025" dirty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 sz="1575" dirty="0">
                <a:latin typeface="Courier" charset="0"/>
                <a:ea typeface="Courier" charset="0"/>
                <a:cs typeface="Courier" charset="0"/>
                <a:sym typeface="Cabin"/>
              </a:rPr>
              <a:t>x = 5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</a:pPr>
            <a:r>
              <a:rPr lang="en-US" sz="1575" dirty="0">
                <a:latin typeface="Courier" charset="0"/>
                <a:ea typeface="Courier" charset="0"/>
                <a:cs typeface="Courier" charset="0"/>
                <a:sym typeface="Cabin"/>
              </a:rPr>
              <a:t>if x &lt; 10:</a:t>
            </a:r>
          </a:p>
          <a:p>
            <a:pPr lvl="0">
              <a:buClr>
                <a:srgbClr val="FF7F00"/>
              </a:buClr>
              <a:buSzPct val="25000"/>
            </a:pPr>
            <a:r>
              <a:rPr lang="en-US" sz="1575" dirty="0">
                <a:latin typeface="Courier" charset="0"/>
                <a:ea typeface="Courier" charset="0"/>
                <a:cs typeface="Courier" charset="0"/>
                <a:sym typeface="Cabin"/>
              </a:rPr>
              <a:t>    print</a:t>
            </a:r>
            <a:r>
              <a:rPr lang="en-US" sz="1575" dirty="0" smtClean="0">
                <a:latin typeface="Courier" charset="0"/>
                <a:ea typeface="Courier" charset="0"/>
                <a:cs typeface="Courier" charset="0"/>
                <a:sym typeface="Cabin"/>
              </a:rPr>
              <a:t>(’Young'</a:t>
            </a:r>
            <a:r>
              <a:rPr lang="en-US" sz="1575" dirty="0">
                <a:latin typeface="Courier" charset="0"/>
                <a:ea typeface="Courier" charset="0"/>
                <a:cs typeface="Courier" charset="0"/>
                <a:sym typeface="Cabin"/>
              </a:rPr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</a:pPr>
            <a:r>
              <a:rPr lang="en-US" sz="1575" dirty="0">
                <a:latin typeface="Courier" charset="0"/>
                <a:ea typeface="Courier" charset="0"/>
                <a:cs typeface="Courier" charset="0"/>
                <a:sym typeface="Cabin"/>
              </a:rPr>
              <a:t>if x &gt; 20:</a:t>
            </a:r>
          </a:p>
          <a:p>
            <a:pPr lvl="0">
              <a:buClr>
                <a:srgbClr val="FF7F00"/>
              </a:buClr>
              <a:buSzPct val="25000"/>
            </a:pPr>
            <a:r>
              <a:rPr lang="en-US" sz="1575" dirty="0">
                <a:latin typeface="Courier" charset="0"/>
                <a:ea typeface="Courier" charset="0"/>
                <a:cs typeface="Courier" charset="0"/>
                <a:sym typeface="Cabin"/>
              </a:rPr>
              <a:t>    print</a:t>
            </a:r>
            <a:r>
              <a:rPr lang="en-US" sz="1575" dirty="0" smtClean="0">
                <a:latin typeface="Courier" charset="0"/>
                <a:ea typeface="Courier" charset="0"/>
                <a:cs typeface="Courier" charset="0"/>
                <a:sym typeface="Cabin"/>
              </a:rPr>
              <a:t>(’Old'</a:t>
            </a:r>
            <a:r>
              <a:rPr lang="en-US" sz="1575" dirty="0">
                <a:latin typeface="Courier" charset="0"/>
                <a:ea typeface="Courier" charset="0"/>
                <a:cs typeface="Courier" charset="0"/>
                <a:sym typeface="Cabin"/>
              </a:rPr>
              <a:t>)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1575" dirty="0"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lvl="0">
              <a:buClr>
                <a:srgbClr val="FFFF00"/>
              </a:buClr>
              <a:buSzPct val="25000"/>
            </a:pPr>
            <a:r>
              <a:rPr lang="en-US" sz="1575" dirty="0">
                <a:latin typeface="Courier" charset="0"/>
                <a:ea typeface="Courier" charset="0"/>
                <a:cs typeface="Courier" charset="0"/>
                <a:sym typeface="Cabin"/>
              </a:rPr>
              <a:t>print</a:t>
            </a:r>
            <a:r>
              <a:rPr lang="en-US" sz="1575" dirty="0" smtClean="0">
                <a:latin typeface="Courier" charset="0"/>
                <a:ea typeface="Courier" charset="0"/>
                <a:cs typeface="Courier" charset="0"/>
                <a:sym typeface="Cabin"/>
              </a:rPr>
              <a:t>(’End'</a:t>
            </a:r>
            <a:r>
              <a:rPr lang="en-US" sz="1575" dirty="0">
                <a:latin typeface="Courier" charset="0"/>
                <a:ea typeface="Courier" charset="0"/>
                <a:cs typeface="Courier" charset="0"/>
                <a:sym typeface="Cabin"/>
              </a:rPr>
              <a:t>)</a:t>
            </a:r>
          </a:p>
        </p:txBody>
      </p:sp>
      <p:sp>
        <p:nvSpPr>
          <p:cNvPr id="570" name="Shape 570"/>
          <p:cNvSpPr txBox="1"/>
          <p:nvPr/>
        </p:nvSpPr>
        <p:spPr>
          <a:xfrm>
            <a:off x="700089" y="1055490"/>
            <a:ext cx="1543049" cy="251860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400">
                <a:latin typeface="Arial" charset="0"/>
                <a:ea typeface="Arial" charset="0"/>
                <a:cs typeface="Arial" charset="0"/>
                <a:sym typeface="Cabin"/>
              </a:rPr>
              <a:t>x = 5</a:t>
            </a:r>
          </a:p>
        </p:txBody>
      </p:sp>
      <p:cxnSp>
        <p:nvCxnSpPr>
          <p:cNvPr id="571" name="Shape 571"/>
          <p:cNvCxnSpPr/>
          <p:nvPr/>
        </p:nvCxnSpPr>
        <p:spPr>
          <a:xfrm rot="10800000">
            <a:off x="1460897" y="1307976"/>
            <a:ext cx="8036" cy="239092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72" name="Shape 572"/>
          <p:cNvCxnSpPr>
            <a:endCxn id="569" idx="3"/>
          </p:cNvCxnSpPr>
          <p:nvPr/>
        </p:nvCxnSpPr>
        <p:spPr>
          <a:xfrm flipH="1">
            <a:off x="6938253" y="2730476"/>
            <a:ext cx="678504" cy="176138"/>
          </a:xfrm>
          <a:prstGeom prst="straightConnector1">
            <a:avLst/>
          </a:prstGeom>
          <a:noFill/>
          <a:ln w="50800" cap="rnd" cmpd="sng">
            <a:solidFill>
              <a:schemeClr val="tx1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73" name="Shape 573"/>
          <p:cNvSpPr/>
          <p:nvPr/>
        </p:nvSpPr>
        <p:spPr>
          <a:xfrm>
            <a:off x="664369" y="1537693"/>
            <a:ext cx="1614488" cy="535781"/>
          </a:xfrm>
          <a:prstGeom prst="diamond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400" dirty="0">
                <a:latin typeface="Arial" charset="0"/>
                <a:ea typeface="Arial" charset="0"/>
                <a:cs typeface="Arial" charset="0"/>
                <a:sym typeface="Cabin"/>
              </a:rPr>
              <a:t>x &lt;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  <a:sym typeface="Cabin"/>
              </a:rPr>
              <a:t>15 </a:t>
            </a:r>
            <a:r>
              <a:rPr lang="en-US" sz="1400" dirty="0">
                <a:latin typeface="Arial" charset="0"/>
                <a:ea typeface="Arial" charset="0"/>
                <a:cs typeface="Arial" charset="0"/>
                <a:sym typeface="Cabin"/>
              </a:rPr>
              <a:t>?</a:t>
            </a:r>
          </a:p>
        </p:txBody>
      </p:sp>
      <p:cxnSp>
        <p:nvCxnSpPr>
          <p:cNvPr id="574" name="Shape 574"/>
          <p:cNvCxnSpPr/>
          <p:nvPr/>
        </p:nvCxnSpPr>
        <p:spPr>
          <a:xfrm rot="10800000">
            <a:off x="1460898" y="2051372"/>
            <a:ext cx="10715" cy="679103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75" name="Shape 575"/>
          <p:cNvSpPr txBox="1"/>
          <p:nvPr/>
        </p:nvSpPr>
        <p:spPr>
          <a:xfrm>
            <a:off x="1871663" y="2057400"/>
            <a:ext cx="1643063" cy="316111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lvl="0" algn="ctr">
              <a:buClr>
                <a:schemeClr val="lt1"/>
              </a:buClr>
              <a:buSzPct val="25000"/>
            </a:pPr>
            <a:r>
              <a:rPr lang="en-US" sz="1400" dirty="0">
                <a:latin typeface="Arial" charset="0"/>
                <a:ea typeface="Arial" charset="0"/>
                <a:cs typeface="Arial" charset="0"/>
                <a:sym typeface="Cabin"/>
              </a:rPr>
              <a:t>print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  <a:sym typeface="Cabin"/>
              </a:rPr>
              <a:t>(’Young'</a:t>
            </a:r>
            <a:r>
              <a:rPr lang="en-US" sz="1400" dirty="0"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</a:p>
        </p:txBody>
      </p:sp>
      <p:cxnSp>
        <p:nvCxnSpPr>
          <p:cNvPr id="576" name="Shape 576"/>
          <p:cNvCxnSpPr/>
          <p:nvPr/>
        </p:nvCxnSpPr>
        <p:spPr>
          <a:xfrm rot="10800000">
            <a:off x="2271713" y="1802903"/>
            <a:ext cx="437555" cy="6698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77" name="Shape 577"/>
          <p:cNvCxnSpPr/>
          <p:nvPr/>
        </p:nvCxnSpPr>
        <p:spPr>
          <a:xfrm rot="10800000" flipH="1">
            <a:off x="2690515" y="1802904"/>
            <a:ext cx="8930" cy="271909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78" name="Shape 578"/>
          <p:cNvCxnSpPr/>
          <p:nvPr/>
        </p:nvCxnSpPr>
        <p:spPr>
          <a:xfrm flipH="1">
            <a:off x="2690515" y="2367484"/>
            <a:ext cx="8930" cy="132605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79" name="Shape 579"/>
          <p:cNvCxnSpPr/>
          <p:nvPr/>
        </p:nvCxnSpPr>
        <p:spPr>
          <a:xfrm>
            <a:off x="1490365" y="2507456"/>
            <a:ext cx="1209079" cy="0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80" name="Shape 580"/>
          <p:cNvSpPr/>
          <p:nvPr/>
        </p:nvSpPr>
        <p:spPr>
          <a:xfrm>
            <a:off x="664369" y="2694980"/>
            <a:ext cx="1614488" cy="535781"/>
          </a:xfrm>
          <a:prstGeom prst="diamond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400" dirty="0">
                <a:latin typeface="Arial" charset="0"/>
                <a:ea typeface="Arial" charset="0"/>
                <a:cs typeface="Arial" charset="0"/>
                <a:sym typeface="Cabin"/>
              </a:rPr>
              <a:t>x &gt;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  <a:sym typeface="Cabin"/>
              </a:rPr>
              <a:t>30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1400" dirty="0">
                <a:latin typeface="Arial" charset="0"/>
                <a:ea typeface="Arial" charset="0"/>
                <a:cs typeface="Arial" charset="0"/>
                <a:sym typeface="Cabin"/>
              </a:rPr>
              <a:t>?</a:t>
            </a:r>
          </a:p>
        </p:txBody>
      </p:sp>
      <p:cxnSp>
        <p:nvCxnSpPr>
          <p:cNvPr id="581" name="Shape 581"/>
          <p:cNvCxnSpPr/>
          <p:nvPr/>
        </p:nvCxnSpPr>
        <p:spPr>
          <a:xfrm rot="10800000">
            <a:off x="1460898" y="3215357"/>
            <a:ext cx="10715" cy="679103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82" name="Shape 582"/>
          <p:cNvSpPr txBox="1"/>
          <p:nvPr/>
        </p:nvSpPr>
        <p:spPr>
          <a:xfrm>
            <a:off x="1871663" y="3214688"/>
            <a:ext cx="1643063" cy="316111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lvl="0" algn="ctr">
              <a:buClr>
                <a:schemeClr val="lt1"/>
              </a:buClr>
              <a:buSzPct val="25000"/>
            </a:pPr>
            <a:r>
              <a:rPr lang="en-US" sz="1400" dirty="0">
                <a:latin typeface="Arial" charset="0"/>
                <a:ea typeface="Arial" charset="0"/>
                <a:cs typeface="Arial" charset="0"/>
                <a:sym typeface="Cabin"/>
              </a:rPr>
              <a:t>print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  <a:sym typeface="Cabin"/>
              </a:rPr>
              <a:t>(’Old'</a:t>
            </a:r>
            <a:r>
              <a:rPr lang="en-US" sz="1400" dirty="0"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</a:p>
        </p:txBody>
      </p:sp>
      <p:cxnSp>
        <p:nvCxnSpPr>
          <p:cNvPr id="583" name="Shape 583"/>
          <p:cNvCxnSpPr/>
          <p:nvPr/>
        </p:nvCxnSpPr>
        <p:spPr>
          <a:xfrm rot="10800000">
            <a:off x="2271713" y="2960191"/>
            <a:ext cx="437555" cy="6698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84" name="Shape 584"/>
          <p:cNvCxnSpPr/>
          <p:nvPr/>
        </p:nvCxnSpPr>
        <p:spPr>
          <a:xfrm rot="10800000" flipH="1">
            <a:off x="2690515" y="2960192"/>
            <a:ext cx="8930" cy="271909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85" name="Shape 585"/>
          <p:cNvCxnSpPr/>
          <p:nvPr/>
        </p:nvCxnSpPr>
        <p:spPr>
          <a:xfrm flipH="1">
            <a:off x="2690515" y="3524771"/>
            <a:ext cx="8930" cy="132605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86" name="Shape 586"/>
          <p:cNvCxnSpPr/>
          <p:nvPr/>
        </p:nvCxnSpPr>
        <p:spPr>
          <a:xfrm>
            <a:off x="1490365" y="3664744"/>
            <a:ext cx="1209079" cy="0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87" name="Shape 587"/>
          <p:cNvCxnSpPr/>
          <p:nvPr/>
        </p:nvCxnSpPr>
        <p:spPr>
          <a:xfrm flipH="1">
            <a:off x="6156177" y="3147814"/>
            <a:ext cx="1440159" cy="864096"/>
          </a:xfrm>
          <a:prstGeom prst="straightConnector1">
            <a:avLst/>
          </a:prstGeom>
          <a:noFill/>
          <a:ln w="50800" cap="rnd" cmpd="sng">
            <a:solidFill>
              <a:schemeClr val="tx1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88" name="Shape 588"/>
          <p:cNvSpPr txBox="1"/>
          <p:nvPr/>
        </p:nvSpPr>
        <p:spPr>
          <a:xfrm>
            <a:off x="700089" y="3873698"/>
            <a:ext cx="1543049" cy="251817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lvl="0" algn="ctr">
              <a:buClr>
                <a:schemeClr val="lt1"/>
              </a:buClr>
              <a:buSzPct val="25000"/>
            </a:pPr>
            <a:r>
              <a:rPr lang="en-US" sz="1400" dirty="0">
                <a:latin typeface="Arial" charset="0"/>
                <a:ea typeface="Arial" charset="0"/>
                <a:cs typeface="Arial" charset="0"/>
                <a:sym typeface="Cabin"/>
              </a:rPr>
              <a:t>print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  <a:sym typeface="Cabin"/>
              </a:rPr>
              <a:t>(’End'</a:t>
            </a:r>
            <a:r>
              <a:rPr lang="en-US" sz="1400" dirty="0"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</a:p>
        </p:txBody>
      </p:sp>
      <p:sp>
        <p:nvSpPr>
          <p:cNvPr id="589" name="Shape 589"/>
          <p:cNvSpPr txBox="1"/>
          <p:nvPr/>
        </p:nvSpPr>
        <p:spPr>
          <a:xfrm>
            <a:off x="2483346" y="1532335"/>
            <a:ext cx="408086" cy="262532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400" dirty="0"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x="3233180" y="1817881"/>
            <a:ext cx="2057400" cy="192881"/>
          </a:xfrm>
          <a:prstGeom prst="rect">
            <a:avLst/>
          </a:prstGeom>
          <a:noFill/>
          <a:ln>
            <a:noFill/>
          </a:ln>
        </p:spPr>
        <p:txBody>
          <a:bodyPr lIns="51427" tIns="51427" rIns="51427" bIns="51427" anchor="t" anchorCtr="0">
            <a:noAutofit/>
          </a:bodyPr>
          <a:lstStyle/>
          <a:p>
            <a:pPr>
              <a:spcBef>
                <a:spcPts val="0"/>
              </a:spcBef>
            </a:pPr>
            <a:endParaRPr sz="1350"/>
          </a:p>
        </p:txBody>
      </p:sp>
      <p:sp>
        <p:nvSpPr>
          <p:cNvPr id="591" name="Shape 591"/>
          <p:cNvSpPr txBox="1"/>
          <p:nvPr/>
        </p:nvSpPr>
        <p:spPr>
          <a:xfrm>
            <a:off x="929409" y="2165597"/>
            <a:ext cx="408037" cy="262490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400">
                <a:latin typeface="Arial" charset="0"/>
                <a:ea typeface="Arial" charset="0"/>
                <a:cs typeface="Arial" charset="0"/>
                <a:sym typeface="Cabin"/>
              </a:rPr>
              <a:t>No</a:t>
            </a:r>
          </a:p>
        </p:txBody>
      </p:sp>
      <p:sp>
        <p:nvSpPr>
          <p:cNvPr id="28" name="Shape 591"/>
          <p:cNvSpPr txBox="1"/>
          <p:nvPr/>
        </p:nvSpPr>
        <p:spPr>
          <a:xfrm>
            <a:off x="935754" y="3294770"/>
            <a:ext cx="408037" cy="262490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400">
                <a:latin typeface="Arial" charset="0"/>
                <a:ea typeface="Arial" charset="0"/>
                <a:cs typeface="Arial" charset="0"/>
                <a:sym typeface="Cabin"/>
              </a:rPr>
              <a:t>No</a:t>
            </a:r>
          </a:p>
        </p:txBody>
      </p:sp>
      <p:sp>
        <p:nvSpPr>
          <p:cNvPr id="29" name="Shape 589"/>
          <p:cNvSpPr txBox="1"/>
          <p:nvPr/>
        </p:nvSpPr>
        <p:spPr>
          <a:xfrm>
            <a:off x="2483346" y="2669061"/>
            <a:ext cx="408086" cy="262532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400" dirty="0"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34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95486"/>
            <a:ext cx="2027188" cy="144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33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sym typeface="Cabin"/>
              </a:rPr>
              <a:t>Repeated Steps</a:t>
            </a:r>
            <a:endParaRPr lang="en-US">
              <a:sym typeface="Cabin"/>
            </a:endParaRPr>
          </a:p>
        </p:txBody>
      </p:sp>
      <p:sp>
        <p:nvSpPr>
          <p:cNvPr id="597" name="Shape 597"/>
          <p:cNvSpPr txBox="1"/>
          <p:nvPr/>
        </p:nvSpPr>
        <p:spPr>
          <a:xfrm>
            <a:off x="7502216" y="1658110"/>
            <a:ext cx="1121513" cy="18002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2025" dirty="0">
                <a:latin typeface="Arial" charset="0"/>
                <a:ea typeface="Arial" charset="0"/>
                <a:cs typeface="Arial" charset="0"/>
                <a:sym typeface="Cabin"/>
              </a:rPr>
              <a:t>Output: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2025" dirty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2025" dirty="0">
                <a:latin typeface="Arial" charset="0"/>
                <a:ea typeface="Arial" charset="0"/>
                <a:cs typeface="Arial" charset="0"/>
                <a:sym typeface="Cabin"/>
              </a:rPr>
              <a:t>5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2025" dirty="0">
                <a:latin typeface="Arial" charset="0"/>
                <a:ea typeface="Arial" charset="0"/>
                <a:cs typeface="Arial" charset="0"/>
                <a:sym typeface="Cabin"/>
              </a:rPr>
              <a:t>4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2025" dirty="0">
                <a:latin typeface="Arial" charset="0"/>
                <a:ea typeface="Arial" charset="0"/>
                <a:cs typeface="Arial" charset="0"/>
                <a:sym typeface="Cabin"/>
              </a:rPr>
              <a:t>3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2025" dirty="0"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2025" dirty="0">
                <a:latin typeface="Arial" charset="0"/>
                <a:ea typeface="Arial" charset="0"/>
                <a:cs typeface="Arial" charset="0"/>
                <a:sym typeface="Cabin"/>
              </a:rPr>
              <a:t>1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2025" dirty="0">
                <a:latin typeface="Arial" charset="0"/>
                <a:ea typeface="Arial" charset="0"/>
                <a:cs typeface="Arial" charset="0"/>
                <a:sym typeface="Cabin"/>
              </a:rPr>
              <a:t>Blastoff!</a:t>
            </a:r>
          </a:p>
        </p:txBody>
      </p:sp>
      <p:sp>
        <p:nvSpPr>
          <p:cNvPr id="598" name="Shape 598"/>
          <p:cNvSpPr txBox="1"/>
          <p:nvPr/>
        </p:nvSpPr>
        <p:spPr>
          <a:xfrm>
            <a:off x="4214228" y="1744789"/>
            <a:ext cx="2191038" cy="1635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2025" dirty="0">
                <a:latin typeface="Arial" charset="0"/>
                <a:ea typeface="Arial" charset="0"/>
                <a:cs typeface="Arial" charset="0"/>
                <a:sym typeface="Cabin"/>
              </a:rPr>
              <a:t>Program: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2025" dirty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r>
              <a:rPr lang="en-US" sz="1575" dirty="0">
                <a:latin typeface="Courier" charset="0"/>
                <a:ea typeface="Courier" charset="0"/>
                <a:cs typeface="Courier" charset="0"/>
                <a:sym typeface="Cabin"/>
              </a:rPr>
              <a:t>n = 5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</a:pPr>
            <a:r>
              <a:rPr lang="en-US" sz="1575" dirty="0">
                <a:latin typeface="Courier" charset="0"/>
                <a:ea typeface="Courier" charset="0"/>
                <a:cs typeface="Courier" charset="0"/>
                <a:sym typeface="Cabin"/>
              </a:rPr>
              <a:t>while n &gt; 0 :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</a:pPr>
            <a:r>
              <a:rPr lang="en-US" sz="1575" dirty="0">
                <a:latin typeface="Courier" charset="0"/>
                <a:ea typeface="Courier" charset="0"/>
                <a:cs typeface="Courier" charset="0"/>
                <a:sym typeface="Cabin"/>
              </a:rPr>
              <a:t>    print(n)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</a:pPr>
            <a:r>
              <a:rPr lang="en-US" sz="1575" dirty="0">
                <a:latin typeface="Courier" charset="0"/>
                <a:ea typeface="Courier" charset="0"/>
                <a:cs typeface="Courier" charset="0"/>
                <a:sym typeface="Cabin"/>
              </a:rPr>
              <a:t>    n = n – 1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1575" dirty="0">
                <a:latin typeface="Courier" charset="0"/>
                <a:ea typeface="Courier" charset="0"/>
                <a:cs typeface="Courier" charset="0"/>
                <a:sym typeface="Cabin"/>
              </a:rPr>
              <a:t>print('Blastoff!'</a:t>
            </a:r>
            <a:r>
              <a:rPr lang="en-US" sz="1575" b="1" dirty="0">
                <a:latin typeface="Courier" charset="0"/>
                <a:ea typeface="Courier" charset="0"/>
                <a:cs typeface="Courier" charset="0"/>
                <a:sym typeface="Cabin"/>
              </a:rPr>
              <a:t>)</a:t>
            </a:r>
          </a:p>
        </p:txBody>
      </p:sp>
      <p:cxnSp>
        <p:nvCxnSpPr>
          <p:cNvPr id="599" name="Shape 599"/>
          <p:cNvCxnSpPr/>
          <p:nvPr/>
        </p:nvCxnSpPr>
        <p:spPr>
          <a:xfrm rot="10800000">
            <a:off x="1596564" y="1478945"/>
            <a:ext cx="8100" cy="239076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600" name="Shape 600"/>
          <p:cNvCxnSpPr/>
          <p:nvPr/>
        </p:nvCxnSpPr>
        <p:spPr>
          <a:xfrm flipH="1">
            <a:off x="5788748" y="2317412"/>
            <a:ext cx="1530547" cy="519708"/>
          </a:xfrm>
          <a:prstGeom prst="straightConnector1">
            <a:avLst/>
          </a:prstGeom>
          <a:noFill/>
          <a:ln w="50800" cap="rnd" cmpd="sng">
            <a:solidFill>
              <a:schemeClr val="tx1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01" name="Shape 601"/>
          <p:cNvSpPr/>
          <p:nvPr/>
        </p:nvSpPr>
        <p:spPr>
          <a:xfrm>
            <a:off x="800101" y="1709255"/>
            <a:ext cx="1614431" cy="535739"/>
          </a:xfrm>
          <a:prstGeom prst="diamond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</a:pPr>
            <a:r>
              <a:rPr lang="en-US" sz="1800">
                <a:latin typeface="Arial" charset="0"/>
                <a:ea typeface="Arial" charset="0"/>
                <a:cs typeface="Arial" charset="0"/>
                <a:sym typeface="Cabin"/>
              </a:rPr>
              <a:t>n &gt; 0 ?</a:t>
            </a:r>
          </a:p>
        </p:txBody>
      </p:sp>
      <p:cxnSp>
        <p:nvCxnSpPr>
          <p:cNvPr id="602" name="Shape 602"/>
          <p:cNvCxnSpPr/>
          <p:nvPr/>
        </p:nvCxnSpPr>
        <p:spPr>
          <a:xfrm rot="10800000" flipH="1">
            <a:off x="1595736" y="2245015"/>
            <a:ext cx="11643" cy="977822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none" w="med" len="med"/>
            <a:tailEnd type="stealth" w="med" len="med"/>
          </a:ln>
        </p:spPr>
      </p:cxnSp>
      <p:cxnSp>
        <p:nvCxnSpPr>
          <p:cNvPr id="603" name="Shape 603"/>
          <p:cNvCxnSpPr/>
          <p:nvPr/>
        </p:nvCxnSpPr>
        <p:spPr>
          <a:xfrm rot="10800000">
            <a:off x="2407444" y="1974466"/>
            <a:ext cx="437555" cy="6698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604" name="Shape 604"/>
          <p:cNvCxnSpPr/>
          <p:nvPr/>
        </p:nvCxnSpPr>
        <p:spPr>
          <a:xfrm rot="10800000" flipH="1">
            <a:off x="2826246" y="1974467"/>
            <a:ext cx="8930" cy="271909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605" name="Shape 605"/>
          <p:cNvCxnSpPr>
            <a:stCxn id="606" idx="2"/>
          </p:cNvCxnSpPr>
          <p:nvPr/>
        </p:nvCxnSpPr>
        <p:spPr>
          <a:xfrm flipH="1">
            <a:off x="2826253" y="3080896"/>
            <a:ext cx="2700" cy="126563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607" name="Shape 607"/>
          <p:cNvCxnSpPr/>
          <p:nvPr/>
        </p:nvCxnSpPr>
        <p:spPr>
          <a:xfrm>
            <a:off x="1604665" y="3208772"/>
            <a:ext cx="1230525" cy="6075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608" name="Shape 608"/>
          <p:cNvCxnSpPr/>
          <p:nvPr/>
        </p:nvCxnSpPr>
        <p:spPr>
          <a:xfrm flipH="1">
            <a:off x="600075" y="1981164"/>
            <a:ext cx="223242" cy="1339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none" w="med" len="med"/>
            <a:tailEnd type="stealth" w="med" len="med"/>
          </a:ln>
        </p:spPr>
      </p:cxnSp>
      <p:cxnSp>
        <p:nvCxnSpPr>
          <p:cNvPr id="609" name="Shape 609"/>
          <p:cNvCxnSpPr/>
          <p:nvPr/>
        </p:nvCxnSpPr>
        <p:spPr>
          <a:xfrm rot="10800000" flipH="1">
            <a:off x="1597522" y="3410413"/>
            <a:ext cx="8943" cy="271856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610" name="Shape 610"/>
          <p:cNvCxnSpPr/>
          <p:nvPr/>
        </p:nvCxnSpPr>
        <p:spPr>
          <a:xfrm flipV="1">
            <a:off x="618828" y="1974467"/>
            <a:ext cx="1" cy="1467613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611" name="Shape 611"/>
          <p:cNvCxnSpPr/>
          <p:nvPr/>
        </p:nvCxnSpPr>
        <p:spPr>
          <a:xfrm>
            <a:off x="609897" y="3417727"/>
            <a:ext cx="985838" cy="0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612" name="Shape 612"/>
          <p:cNvCxnSpPr/>
          <p:nvPr/>
        </p:nvCxnSpPr>
        <p:spPr>
          <a:xfrm flipH="1" flipV="1">
            <a:off x="6444208" y="3435846"/>
            <a:ext cx="951904" cy="141757"/>
          </a:xfrm>
          <a:prstGeom prst="straightConnector1">
            <a:avLst/>
          </a:prstGeom>
          <a:noFill/>
          <a:ln w="50800" cap="rnd" cmpd="sng">
            <a:solidFill>
              <a:schemeClr val="tx1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13" name="Shape 613"/>
          <p:cNvSpPr txBox="1"/>
          <p:nvPr/>
        </p:nvSpPr>
        <p:spPr>
          <a:xfrm>
            <a:off x="2901451" y="4012594"/>
            <a:ext cx="5954344" cy="5033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800" dirty="0">
                <a:latin typeface="Arial" charset="0"/>
                <a:ea typeface="Arial" charset="0"/>
                <a:cs typeface="Arial" charset="0"/>
                <a:sym typeface="Cabin"/>
              </a:rPr>
              <a:t>Loops (repeated steps) have iteration variables that change each time through a loop.</a:t>
            </a:r>
          </a:p>
        </p:txBody>
      </p:sp>
      <p:sp>
        <p:nvSpPr>
          <p:cNvPr id="614" name="Shape 614"/>
          <p:cNvSpPr txBox="1"/>
          <p:nvPr/>
        </p:nvSpPr>
        <p:spPr>
          <a:xfrm>
            <a:off x="305395" y="1661035"/>
            <a:ext cx="407194" cy="262532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800" dirty="0">
                <a:latin typeface="Arial" charset="0"/>
                <a:ea typeface="Arial" charset="0"/>
                <a:cs typeface="Arial" charset="0"/>
                <a:sym typeface="Cabin"/>
              </a:rPr>
              <a:t>No</a:t>
            </a:r>
          </a:p>
        </p:txBody>
      </p:sp>
      <p:sp>
        <p:nvSpPr>
          <p:cNvPr id="615" name="Shape 615"/>
          <p:cNvSpPr txBox="1"/>
          <p:nvPr/>
        </p:nvSpPr>
        <p:spPr>
          <a:xfrm>
            <a:off x="752774" y="3670215"/>
            <a:ext cx="1716342" cy="316153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lvl="0" algn="ctr">
              <a:buClr>
                <a:schemeClr val="lt1"/>
              </a:buClr>
              <a:buSzPct val="25000"/>
            </a:pPr>
            <a:r>
              <a:rPr lang="en-US" sz="1600" dirty="0">
                <a:latin typeface="Arial" charset="0"/>
                <a:ea typeface="Arial" charset="0"/>
                <a:cs typeface="Arial" charset="0"/>
                <a:sym typeface="Cabin"/>
              </a:rPr>
              <a:t>print('Blastoff')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2620863" y="1661035"/>
            <a:ext cx="561178" cy="262532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800"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785813" y="1162758"/>
            <a:ext cx="1643118" cy="316153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600">
                <a:latin typeface="Arial" charset="0"/>
                <a:ea typeface="Arial" charset="0"/>
                <a:cs typeface="Arial" charset="0"/>
                <a:sym typeface="Cabin"/>
              </a:rPr>
              <a:t>n = 5</a:t>
            </a:r>
          </a:p>
        </p:txBody>
      </p:sp>
      <p:sp>
        <p:nvSpPr>
          <p:cNvPr id="618" name="Shape 618"/>
          <p:cNvSpPr txBox="1"/>
          <p:nvPr/>
        </p:nvSpPr>
        <p:spPr>
          <a:xfrm>
            <a:off x="2014538" y="2250394"/>
            <a:ext cx="1643118" cy="316153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600" dirty="0">
                <a:latin typeface="Arial" charset="0"/>
                <a:ea typeface="Arial" charset="0"/>
                <a:cs typeface="Arial" charset="0"/>
                <a:sym typeface="Cabin"/>
              </a:rPr>
              <a:t>print(n)</a:t>
            </a:r>
          </a:p>
        </p:txBody>
      </p:sp>
      <p:cxnSp>
        <p:nvCxnSpPr>
          <p:cNvPr id="619" name="Shape 619"/>
          <p:cNvCxnSpPr/>
          <p:nvPr/>
        </p:nvCxnSpPr>
        <p:spPr>
          <a:xfrm flipH="1" flipV="1">
            <a:off x="5788748" y="2891368"/>
            <a:ext cx="1574303" cy="268560"/>
          </a:xfrm>
          <a:prstGeom prst="straightConnector1">
            <a:avLst/>
          </a:prstGeom>
          <a:noFill/>
          <a:ln w="50800" cap="rnd" cmpd="sng">
            <a:solidFill>
              <a:schemeClr val="tx1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06" name="Shape 606"/>
          <p:cNvSpPr txBox="1"/>
          <p:nvPr/>
        </p:nvSpPr>
        <p:spPr>
          <a:xfrm>
            <a:off x="2007394" y="2764744"/>
            <a:ext cx="1643118" cy="316153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600">
                <a:latin typeface="Arial" charset="0"/>
                <a:ea typeface="Arial" charset="0"/>
                <a:cs typeface="Arial" charset="0"/>
                <a:sym typeface="Cabin"/>
              </a:rPr>
              <a:t> n = n -1</a:t>
            </a:r>
          </a:p>
        </p:txBody>
      </p:sp>
      <p:cxnSp>
        <p:nvCxnSpPr>
          <p:cNvPr id="620" name="Shape 620"/>
          <p:cNvCxnSpPr>
            <a:stCxn id="606" idx="0"/>
            <a:endCxn id="618" idx="2"/>
          </p:cNvCxnSpPr>
          <p:nvPr/>
        </p:nvCxnSpPr>
        <p:spPr>
          <a:xfrm flipV="1">
            <a:off x="2828953" y="2566547"/>
            <a:ext cx="7144" cy="198197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35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51470"/>
            <a:ext cx="2259980" cy="141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92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/>
        </p:nvSpPr>
        <p:spPr>
          <a:xfrm>
            <a:off x="899592" y="1195565"/>
            <a:ext cx="7848873" cy="31763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text = input('Write a sentence: 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endParaRPr lang="en-US" sz="1600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Alphabet = ['a', 'b', 'c', 'd', 'e', 'f', 'g', 'h', '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', 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      'j', 'k', 'l', 'm', 'n', 'o', 'p', 'q', 'r', 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      's', 't', 'u', 'v', 'w', 'x', 'y', 'z']</a:t>
            </a:r>
          </a:p>
          <a:p>
            <a:endParaRPr lang="en-US" sz="1600" dirty="0" smtClean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notAPangram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 False</a:t>
            </a:r>
          </a:p>
          <a:p>
            <a:endParaRPr lang="en-US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16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letter in Alphabet:</a:t>
            </a:r>
          </a:p>
          <a:p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6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if letter not in text:</a:t>
            </a:r>
          </a:p>
          <a:p>
            <a:r>
              <a:rPr lang="en-US" sz="16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6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notAPangram</a:t>
            </a:r>
            <a:r>
              <a:rPr lang="en-US" sz="16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= True</a:t>
            </a:r>
          </a:p>
          <a:p>
            <a:endParaRPr lang="en-US" sz="1600" dirty="0" smtClean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16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notAPangram</a:t>
            </a:r>
            <a:r>
              <a:rPr lang="en-US" sz="16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16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   print('the string is not a pangram')</a:t>
            </a:r>
          </a:p>
          <a:p>
            <a:r>
              <a:rPr lang="en-US" sz="16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else: </a:t>
            </a:r>
          </a:p>
          <a:p>
            <a:r>
              <a:rPr lang="en-US" sz="16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   print('the string is a pangram')</a:t>
            </a:r>
          </a:p>
          <a:p>
            <a:pPr lvl="0">
              <a:buClr>
                <a:srgbClr val="00FF00"/>
              </a:buClr>
              <a:buSzPct val="25000"/>
            </a:pPr>
            <a:endParaRPr lang="en-US" sz="1600" dirty="0"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Classifying the instructions of our first example…</a:t>
            </a:r>
            <a:endParaRPr lang="en-US" dirty="0"/>
          </a:p>
        </p:txBody>
      </p:sp>
      <p:sp>
        <p:nvSpPr>
          <p:cNvPr id="4" name="Shape 626"/>
          <p:cNvSpPr txBox="1"/>
          <p:nvPr/>
        </p:nvSpPr>
        <p:spPr>
          <a:xfrm>
            <a:off x="7313846" y="3101196"/>
            <a:ext cx="1434543" cy="11545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688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Sequential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1688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Repeated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1688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Conditional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dirty="0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36</a:t>
            </a:fld>
            <a:r>
              <a:rPr lang="it-IT" dirty="0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508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37"/>
          <p:cNvSpPr txBox="1"/>
          <p:nvPr/>
        </p:nvSpPr>
        <p:spPr>
          <a:xfrm>
            <a:off x="323529" y="1195565"/>
            <a:ext cx="7848873" cy="31763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text = input('Write a sentence: </a:t>
            </a:r>
            <a:r>
              <a:rPr lang="en-US" sz="16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Alphabet = ['a', 'b', 'c', 'd', 'e', 'f', 'g', 'h', '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',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'j', 'k', 'l', 'm', 'n', 'o', 'p', 'q', 'r',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's', 't', 'u', 'v', 'w', 'x', 'y', 'z']</a:t>
            </a:r>
          </a:p>
          <a:p>
            <a:endParaRPr lang="en-US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notAPangram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 False</a:t>
            </a:r>
          </a:p>
          <a:p>
            <a:endParaRPr lang="en-US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solidFill>
                  <a:srgbClr val="00A300"/>
                </a:solidFill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1600" dirty="0">
                <a:solidFill>
                  <a:srgbClr val="00A300"/>
                </a:solidFill>
                <a:latin typeface="Courier" charset="0"/>
                <a:ea typeface="Courier" charset="0"/>
                <a:cs typeface="Courier" charset="0"/>
              </a:rPr>
              <a:t>letter in Alphabet: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if letter not in text: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notAPangram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True</a:t>
            </a:r>
          </a:p>
          <a:p>
            <a:endParaRPr lang="en-US" sz="1600" dirty="0" smtClean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solidFill>
                  <a:srgbClr val="C97803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1600" dirty="0" err="1">
                <a:solidFill>
                  <a:srgbClr val="C97803"/>
                </a:solidFill>
                <a:latin typeface="Courier" charset="0"/>
                <a:ea typeface="Courier" charset="0"/>
                <a:cs typeface="Courier" charset="0"/>
              </a:rPr>
              <a:t>notAPangram</a:t>
            </a:r>
            <a:r>
              <a:rPr lang="en-US" sz="1600" dirty="0">
                <a:solidFill>
                  <a:srgbClr val="C97803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1600" dirty="0">
                <a:solidFill>
                  <a:srgbClr val="C97803"/>
                </a:solidFill>
                <a:latin typeface="Courier" charset="0"/>
                <a:ea typeface="Courier" charset="0"/>
                <a:cs typeface="Courier" charset="0"/>
              </a:rPr>
              <a:t>    print('the string is not a pangram')</a:t>
            </a:r>
          </a:p>
          <a:p>
            <a:r>
              <a:rPr lang="en-US" sz="1600" dirty="0">
                <a:solidFill>
                  <a:srgbClr val="C97803"/>
                </a:solidFill>
                <a:latin typeface="Courier" charset="0"/>
                <a:ea typeface="Courier" charset="0"/>
                <a:cs typeface="Courier" charset="0"/>
              </a:rPr>
              <a:t>else: </a:t>
            </a:r>
          </a:p>
          <a:p>
            <a:r>
              <a:rPr lang="en-US" sz="1600" dirty="0">
                <a:solidFill>
                  <a:srgbClr val="C97803"/>
                </a:solidFill>
                <a:latin typeface="Courier" charset="0"/>
                <a:ea typeface="Courier" charset="0"/>
                <a:cs typeface="Courier" charset="0"/>
              </a:rPr>
              <a:t>    print('the string is a pangram')</a:t>
            </a:r>
          </a:p>
          <a:p>
            <a:pPr lvl="0">
              <a:buClr>
                <a:srgbClr val="00FF00"/>
              </a:buClr>
              <a:buSzPct val="25000"/>
            </a:pPr>
            <a:endParaRPr lang="en-US" sz="1600" dirty="0"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4" name="Shape 632"/>
          <p:cNvSpPr txBox="1"/>
          <p:nvPr/>
        </p:nvSpPr>
        <p:spPr>
          <a:xfrm>
            <a:off x="6860754" y="979420"/>
            <a:ext cx="2247750" cy="346453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1600" dirty="0">
                <a:latin typeface="Arial" charset="0"/>
                <a:ea typeface="Arial" charset="0"/>
                <a:cs typeface="Arial" charset="0"/>
                <a:sym typeface="Cabin"/>
              </a:rPr>
              <a:t>A short Python “Story” about how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  <a:sym typeface="Cabin"/>
              </a:rPr>
              <a:t>identifying pangrams</a:t>
            </a:r>
            <a:endParaRPr lang="en-US" sz="1600" dirty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</a:pPr>
            <a:endParaRPr sz="1600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1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word used to read data from a user </a:t>
            </a:r>
          </a:p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</a:pPr>
            <a:endParaRPr sz="1600" dirty="0" smtClean="0">
              <a:solidFill>
                <a:srgbClr val="00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1600" dirty="0" smtClean="0">
                <a:solidFill>
                  <a:srgbClr val="00A3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</a:t>
            </a:r>
            <a:r>
              <a:rPr lang="en-US" sz="1600" dirty="0">
                <a:solidFill>
                  <a:srgbClr val="00A3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sentence about </a:t>
            </a:r>
            <a:r>
              <a:rPr lang="en-US" sz="1600" dirty="0" smtClean="0">
                <a:solidFill>
                  <a:srgbClr val="00A3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considering all alphabet letters</a:t>
            </a:r>
            <a:endParaRPr lang="en-US" sz="1600" dirty="0">
              <a:solidFill>
                <a:srgbClr val="00A3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</a:pPr>
            <a:endParaRPr sz="1600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1600" dirty="0">
                <a:solidFill>
                  <a:srgbClr val="C97803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paragraph about </a:t>
            </a:r>
            <a:r>
              <a:rPr lang="en-US" sz="1600" dirty="0" smtClean="0">
                <a:solidFill>
                  <a:srgbClr val="C97803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informing the usage of the program outcome</a:t>
            </a:r>
            <a:endParaRPr lang="en-US" sz="1600" dirty="0">
              <a:solidFill>
                <a:srgbClr val="C97803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cxnSp>
        <p:nvCxnSpPr>
          <p:cNvPr id="5" name="Shape 634"/>
          <p:cNvCxnSpPr/>
          <p:nvPr/>
        </p:nvCxnSpPr>
        <p:spPr>
          <a:xfrm>
            <a:off x="3275856" y="2787774"/>
            <a:ext cx="3563906" cy="51810"/>
          </a:xfrm>
          <a:prstGeom prst="straightConnector1">
            <a:avLst/>
          </a:prstGeom>
          <a:noFill/>
          <a:ln w="38100" cap="flat" cmpd="sng">
            <a:solidFill>
              <a:srgbClr val="00A3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635"/>
          <p:cNvCxnSpPr/>
          <p:nvPr/>
        </p:nvCxnSpPr>
        <p:spPr>
          <a:xfrm>
            <a:off x="5220072" y="4083918"/>
            <a:ext cx="1728192" cy="144016"/>
          </a:xfrm>
          <a:prstGeom prst="straightConnector1">
            <a:avLst/>
          </a:prstGeom>
          <a:noFill/>
          <a:ln w="38100" cap="flat" cmpd="sng">
            <a:solidFill>
              <a:srgbClr val="C97803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633"/>
          <p:cNvCxnSpPr/>
          <p:nvPr/>
        </p:nvCxnSpPr>
        <p:spPr>
          <a:xfrm>
            <a:off x="4572000" y="915566"/>
            <a:ext cx="2267762" cy="121881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kern="0" dirty="0"/>
              <a:t>Words, sentences and paragraphs</a:t>
            </a:r>
            <a:br>
              <a:rPr lang="en-US" kern="0" dirty="0"/>
            </a:b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dirty="0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37</a:t>
            </a:fld>
            <a:r>
              <a:rPr lang="it-IT" dirty="0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079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… We have almost done!!!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987574"/>
            <a:ext cx="3167764" cy="3551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7494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Input and Output in Python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42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Computer History: From application specific machines… (one Task)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508104" y="987574"/>
            <a:ext cx="3240360" cy="1384988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r>
              <a:rPr lang="en-US" sz="1400" dirty="0"/>
              <a:t>By Alessandro </a:t>
            </a:r>
            <a:r>
              <a:rPr lang="en-US" sz="1400" dirty="0" err="1"/>
              <a:t>Nassiri</a:t>
            </a:r>
            <a:r>
              <a:rPr lang="en-US" sz="1400" dirty="0"/>
              <a:t> - </a:t>
            </a:r>
            <a:r>
              <a:rPr lang="en-US" sz="1400" dirty="0" err="1"/>
              <a:t>Museo</a:t>
            </a:r>
            <a:r>
              <a:rPr lang="en-US" sz="1400" dirty="0"/>
              <a:t> </a:t>
            </a:r>
            <a:r>
              <a:rPr lang="en-US" sz="1400" dirty="0" err="1"/>
              <a:t>della</a:t>
            </a:r>
            <a:r>
              <a:rPr lang="en-US" sz="1400" dirty="0"/>
              <a:t> </a:t>
            </a:r>
            <a:r>
              <a:rPr lang="en-US" sz="1400" dirty="0" err="1"/>
              <a:t>Scienza</a:t>
            </a:r>
            <a:r>
              <a:rPr lang="en-US" sz="1400" dirty="0"/>
              <a:t> e </a:t>
            </a:r>
            <a:r>
              <a:rPr lang="en-US" sz="1400" dirty="0" err="1"/>
              <a:t>della</a:t>
            </a:r>
            <a:r>
              <a:rPr lang="en-US" sz="1400" dirty="0"/>
              <a:t> </a:t>
            </a:r>
            <a:r>
              <a:rPr lang="en-US" sz="1400" dirty="0" err="1"/>
              <a:t>Tecnologia</a:t>
            </a:r>
            <a:r>
              <a:rPr lang="en-US" sz="1400" dirty="0"/>
              <a:t> "Leonardo da Vinci", </a:t>
            </a:r>
            <a:br>
              <a:rPr lang="en-US" sz="1400" dirty="0"/>
            </a:br>
            <a:r>
              <a:rPr lang="en-US" sz="1400" dirty="0"/>
              <a:t>CC BY-SA 4.0, https://</a:t>
            </a:r>
            <a:r>
              <a:rPr lang="en-US" sz="1400" dirty="0" err="1"/>
              <a:t>commons.wikimedia.org</a:t>
            </a:r>
            <a:r>
              <a:rPr lang="en-US" sz="1400" dirty="0"/>
              <a:t>/w/</a:t>
            </a:r>
            <a:r>
              <a:rPr lang="en-US" sz="1400" dirty="0" err="1"/>
              <a:t>index.php?curid</a:t>
            </a:r>
            <a:r>
              <a:rPr lang="en-US" sz="1400" dirty="0"/>
              <a:t>=47910919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15566"/>
            <a:ext cx="4292704" cy="3510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112" y="2787774"/>
            <a:ext cx="3312368" cy="1600438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Enigma machine is an encryption device developed and used in the early- to mid-20th century to protect commercial, diplomatic and military communication. It was employed extensively by Nazi Germany during World War II, in all branches of the German military.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825" y="4804995"/>
            <a:ext cx="759384" cy="224409"/>
          </a:xfrm>
        </p:spPr>
        <p:txBody>
          <a:bodyPr/>
          <a:lstStyle/>
          <a:p>
            <a:pPr>
              <a:defRPr/>
            </a:pPr>
            <a:r>
              <a:rPr lang="it-IT" dirty="0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4</a:t>
            </a:fld>
            <a:r>
              <a:rPr lang="it-IT" dirty="0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50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</a:t>
            </a:r>
            <a:r>
              <a:rPr lang="en-US" dirty="0" smtClean="0"/>
              <a:t>rint( SOMETHING ) … SOMETHING 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87574"/>
            <a:ext cx="3037094" cy="14368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987574"/>
            <a:ext cx="1990588" cy="14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3003798"/>
            <a:ext cx="3024336" cy="1533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oup 12"/>
          <p:cNvGrpSpPr/>
          <p:nvPr/>
        </p:nvGrpSpPr>
        <p:grpSpPr>
          <a:xfrm>
            <a:off x="4932040" y="2931790"/>
            <a:ext cx="2338426" cy="1633736"/>
            <a:chOff x="4932040" y="2931790"/>
            <a:chExt cx="2338426" cy="163373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44208" y="2931790"/>
              <a:ext cx="826258" cy="1633736"/>
            </a:xfrm>
            <a:prstGeom prst="rect">
              <a:avLst/>
            </a:prstGeom>
          </p:spPr>
        </p:pic>
        <p:sp>
          <p:nvSpPr>
            <p:cNvPr id="12" name="Right Arrow 11"/>
            <p:cNvSpPr/>
            <p:nvPr/>
          </p:nvSpPr>
          <p:spPr>
            <a:xfrm>
              <a:off x="4932040" y="3435846"/>
              <a:ext cx="1224136" cy="72008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4202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print( SOMETHING ) … </a:t>
            </a:r>
            <a:r>
              <a:rPr lang="en-US" dirty="0" smtClean="0"/>
              <a:t>SOMETHING (2) </a:t>
            </a:r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258225"/>
            <a:ext cx="2592288" cy="953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432" y="1258225"/>
            <a:ext cx="871792" cy="93610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301730" y="1330233"/>
            <a:ext cx="1224136" cy="7200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166530"/>
            <a:ext cx="5184576" cy="706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ight Arrow 9"/>
          <p:cNvSpPr/>
          <p:nvPr/>
        </p:nvSpPr>
        <p:spPr>
          <a:xfrm>
            <a:off x="6084168" y="3147814"/>
            <a:ext cx="1224136" cy="7200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336" y="3295936"/>
            <a:ext cx="681343" cy="44665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3608" y="4083918"/>
            <a:ext cx="2376266" cy="323165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This is a comment</a:t>
            </a:r>
          </a:p>
        </p:txBody>
      </p:sp>
      <p:sp>
        <p:nvSpPr>
          <p:cNvPr id="22" name="Left Arrow 21"/>
          <p:cNvSpPr/>
          <p:nvPr/>
        </p:nvSpPr>
        <p:spPr>
          <a:xfrm rot="2701575">
            <a:off x="639541" y="3931950"/>
            <a:ext cx="504056" cy="288032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74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1" grpId="0" animBg="1"/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48" y="2523152"/>
            <a:ext cx="1980936" cy="727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/>
          <p:cNvCxnSpPr/>
          <p:nvPr/>
        </p:nvCxnSpPr>
        <p:spPr>
          <a:xfrm flipH="1">
            <a:off x="2879332" y="1731064"/>
            <a:ext cx="720080" cy="7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303268" y="1731064"/>
            <a:ext cx="0" cy="7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07124" y="1803072"/>
            <a:ext cx="504056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9552" y="1349966"/>
            <a:ext cx="936104" cy="444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latin typeface="+mn-lt"/>
              </a:rPr>
              <a:t>Variable </a:t>
            </a:r>
          </a:p>
          <a:p>
            <a:pPr algn="ctr">
              <a:lnSpc>
                <a:spcPct val="80000"/>
              </a:lnSpc>
            </a:pPr>
            <a:r>
              <a:rPr lang="en-US" sz="1400" dirty="0" smtClean="0">
                <a:latin typeface="+mn-lt"/>
              </a:rPr>
              <a:t>name</a:t>
            </a:r>
            <a:endParaRPr lang="en-US" sz="1400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62728" y="1253654"/>
            <a:ext cx="1080120" cy="444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latin typeface="+mn-lt"/>
              </a:rPr>
              <a:t>Assignment </a:t>
            </a:r>
          </a:p>
          <a:p>
            <a:pPr algn="ctr">
              <a:lnSpc>
                <a:spcPct val="80000"/>
              </a:lnSpc>
            </a:pPr>
            <a:r>
              <a:rPr lang="en-US" sz="1400" dirty="0" smtClean="0">
                <a:latin typeface="+mn-lt"/>
              </a:rPr>
              <a:t>operator</a:t>
            </a:r>
            <a:endParaRPr lang="en-US" sz="1400" dirty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95356" y="1299016"/>
            <a:ext cx="1080120" cy="444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latin typeface="+mn-lt"/>
              </a:rPr>
              <a:t>Constant</a:t>
            </a:r>
          </a:p>
          <a:p>
            <a:pPr algn="ctr">
              <a:lnSpc>
                <a:spcPct val="80000"/>
              </a:lnSpc>
            </a:pPr>
            <a:r>
              <a:rPr lang="en-US" sz="1400" dirty="0" smtClean="0">
                <a:latin typeface="+mn-lt"/>
              </a:rPr>
              <a:t>value</a:t>
            </a:r>
            <a:endParaRPr lang="en-US" sz="1400" dirty="0">
              <a:latin typeface="+mn-lt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2718118"/>
            <a:ext cx="1666001" cy="177728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660232" y="3366190"/>
            <a:ext cx="720080" cy="2718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 err="1" smtClean="0">
                <a:latin typeface="+mn-lt"/>
              </a:rPr>
              <a:t>myVar</a:t>
            </a:r>
            <a:endParaRPr lang="en-US" sz="1400" b="1" dirty="0" smtClean="0">
              <a:latin typeface="+mn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771" y="1131590"/>
            <a:ext cx="572605" cy="50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2" name="Curved Connector 21"/>
          <p:cNvCxnSpPr>
            <a:stCxn id="20" idx="2"/>
          </p:cNvCxnSpPr>
          <p:nvPr/>
        </p:nvCxnSpPr>
        <p:spPr>
          <a:xfrm rot="5400000">
            <a:off x="6591994" y="2141744"/>
            <a:ext cx="1581826" cy="574335"/>
          </a:xfrm>
          <a:prstGeom prst="curvedConnector3">
            <a:avLst/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3527404" y="2523152"/>
            <a:ext cx="2014236" cy="720080"/>
            <a:chOff x="3527404" y="2523152"/>
            <a:chExt cx="2014236" cy="720080"/>
          </a:xfrm>
        </p:grpSpPr>
        <p:sp>
          <p:nvSpPr>
            <p:cNvPr id="6" name="Right Arrow 5"/>
            <p:cNvSpPr/>
            <p:nvPr/>
          </p:nvSpPr>
          <p:spPr>
            <a:xfrm>
              <a:off x="3527404" y="2523152"/>
              <a:ext cx="1224136" cy="72008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2040" y="2718118"/>
              <a:ext cx="609600" cy="3850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6362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Area of a rectangle!  Area </a:t>
            </a:r>
            <a:r>
              <a:rPr lang="en-US" dirty="0"/>
              <a:t>= </a:t>
            </a:r>
            <a:r>
              <a:rPr lang="en-US" dirty="0" smtClean="0"/>
              <a:t>Length </a:t>
            </a:r>
            <a:r>
              <a:rPr lang="en-US" dirty="0"/>
              <a:t>* </a:t>
            </a:r>
            <a:r>
              <a:rPr lang="en-US" dirty="0" smtClean="0"/>
              <a:t>Width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3568" y="915566"/>
            <a:ext cx="2088232" cy="129614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83568" y="2427734"/>
            <a:ext cx="208823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987824" y="915566"/>
            <a:ext cx="0" cy="129614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87624" y="2443897"/>
            <a:ext cx="1080120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latin typeface="+mn-lt"/>
              </a:rPr>
              <a:t>4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7824" y="1419622"/>
            <a:ext cx="360040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latin typeface="+mn-lt"/>
              </a:rPr>
              <a:t>3</a:t>
            </a:r>
            <a:r>
              <a:rPr lang="en-US" sz="1400" dirty="0" smtClean="0">
                <a:latin typeface="+mn-lt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23928" y="1203598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+mn-lt"/>
              </a:rPr>
              <a:t>How can I solve the problem by using what I just learnt in Python? </a:t>
            </a:r>
          </a:p>
        </p:txBody>
      </p:sp>
      <p:pic>
        <p:nvPicPr>
          <p:cNvPr id="14" name="Picture 13" descr="willy_coyote_hel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1364" r="14024"/>
          <a:stretch/>
        </p:blipFill>
        <p:spPr>
          <a:xfrm>
            <a:off x="7092280" y="843558"/>
            <a:ext cx="1598563" cy="15328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2931790"/>
            <a:ext cx="3672408" cy="1387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39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Area of a rectangle!  Area </a:t>
            </a:r>
            <a:r>
              <a:rPr lang="en-US" dirty="0"/>
              <a:t>= </a:t>
            </a:r>
            <a:r>
              <a:rPr lang="en-US" dirty="0" smtClean="0"/>
              <a:t>Length </a:t>
            </a:r>
            <a:r>
              <a:rPr lang="en-US" dirty="0"/>
              <a:t>* </a:t>
            </a:r>
            <a:r>
              <a:rPr lang="en-US" dirty="0" smtClean="0"/>
              <a:t>Width (2)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3568" y="915566"/>
            <a:ext cx="2088232" cy="129614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83568" y="2427734"/>
            <a:ext cx="208823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987824" y="915566"/>
            <a:ext cx="0" cy="129614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87624" y="2443897"/>
            <a:ext cx="1080120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latin typeface="+mn-lt"/>
              </a:rPr>
              <a:t>4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7824" y="1419622"/>
            <a:ext cx="360040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latin typeface="+mn-lt"/>
              </a:rPr>
              <a:t>3</a:t>
            </a:r>
            <a:r>
              <a:rPr lang="en-US" sz="1400" dirty="0" smtClean="0">
                <a:latin typeface="+mn-lt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23928" y="1203598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+mn-lt"/>
              </a:rPr>
              <a:t>How can I solve the problem by using what I just learnt in Python? </a:t>
            </a:r>
          </a:p>
        </p:txBody>
      </p:sp>
      <p:pic>
        <p:nvPicPr>
          <p:cNvPr id="14" name="Picture 13" descr="willy_coyote_hel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1364" r="14024"/>
          <a:stretch/>
        </p:blipFill>
        <p:spPr>
          <a:xfrm>
            <a:off x="7092280" y="843558"/>
            <a:ext cx="1598563" cy="15328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2931790"/>
            <a:ext cx="3672408" cy="1387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x-png-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355726"/>
            <a:ext cx="478160" cy="470860"/>
          </a:xfrm>
          <a:prstGeom prst="rect">
            <a:avLst/>
          </a:prstGeom>
        </p:spPr>
      </p:pic>
      <p:pic>
        <p:nvPicPr>
          <p:cNvPr id="17" name="Picture 16" descr="x-png-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347614"/>
            <a:ext cx="478160" cy="470860"/>
          </a:xfrm>
          <a:prstGeom prst="rect">
            <a:avLst/>
          </a:prstGeom>
        </p:spPr>
      </p:pic>
      <p:pic>
        <p:nvPicPr>
          <p:cNvPr id="18" name="Picture 17" descr="x-png-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59782"/>
            <a:ext cx="478160" cy="470860"/>
          </a:xfrm>
          <a:prstGeom prst="rect">
            <a:avLst/>
          </a:prstGeom>
        </p:spPr>
      </p:pic>
      <p:pic>
        <p:nvPicPr>
          <p:cNvPr id="19" name="Picture 18" descr="x-png-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219822"/>
            <a:ext cx="478160" cy="4708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652120" y="2643758"/>
            <a:ext cx="1800200" cy="766364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How can I get those data as input?</a:t>
            </a:r>
          </a:p>
        </p:txBody>
      </p:sp>
      <p:sp>
        <p:nvSpPr>
          <p:cNvPr id="5" name="Left Arrow 4"/>
          <p:cNvSpPr/>
          <p:nvPr/>
        </p:nvSpPr>
        <p:spPr>
          <a:xfrm rot="20867020">
            <a:off x="5244840" y="2981859"/>
            <a:ext cx="504056" cy="288032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32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Obviously… with input( )!!!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1851670"/>
            <a:ext cx="2808312" cy="870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715766"/>
            <a:ext cx="1666001" cy="17772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1600" y="3363838"/>
            <a:ext cx="720080" cy="2718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 smtClean="0">
                <a:latin typeface="+mn-lt"/>
              </a:rPr>
              <a:t>text</a:t>
            </a:r>
          </a:p>
        </p:txBody>
      </p:sp>
      <p:cxnSp>
        <p:nvCxnSpPr>
          <p:cNvPr id="10" name="Curved Connector 9"/>
          <p:cNvCxnSpPr/>
          <p:nvPr/>
        </p:nvCxnSpPr>
        <p:spPr>
          <a:xfrm rot="5400000">
            <a:off x="974507" y="2356283"/>
            <a:ext cx="1293792" cy="428587"/>
          </a:xfrm>
          <a:prstGeom prst="curvedConnector3">
            <a:avLst/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odin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987574"/>
            <a:ext cx="1411003" cy="9400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91680" y="2283718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Input( ) </a:t>
            </a:r>
          </a:p>
        </p:txBody>
      </p:sp>
      <p:cxnSp>
        <p:nvCxnSpPr>
          <p:cNvPr id="15" name="Curved Connector 14"/>
          <p:cNvCxnSpPr/>
          <p:nvPr/>
        </p:nvCxnSpPr>
        <p:spPr>
          <a:xfrm>
            <a:off x="2051720" y="4011912"/>
            <a:ext cx="1872208" cy="288030"/>
          </a:xfrm>
          <a:prstGeom prst="curvedConnector3">
            <a:avLst/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39752" y="3579862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print( )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3291830"/>
            <a:ext cx="1795264" cy="1293366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6410436" y="915566"/>
            <a:ext cx="2410036" cy="2860171"/>
            <a:chOff x="6410436" y="915566"/>
            <a:chExt cx="2410036" cy="2860171"/>
          </a:xfrm>
        </p:grpSpPr>
        <p:sp>
          <p:nvSpPr>
            <p:cNvPr id="21" name="TextBox 20"/>
            <p:cNvSpPr txBox="1"/>
            <p:nvPr/>
          </p:nvSpPr>
          <p:spPr>
            <a:xfrm>
              <a:off x="7020272" y="915566"/>
              <a:ext cx="1800200" cy="987963"/>
            </a:xfrm>
            <a:prstGeom prst="rect">
              <a:avLst/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800" b="1" dirty="0" smtClean="0">
                  <a:solidFill>
                    <a:schemeClr val="accent6">
                      <a:lumMod val="50000"/>
                    </a:schemeClr>
                  </a:solidFill>
                  <a:latin typeface="+mn-lt"/>
                </a:rPr>
                <a:t>The program works with data unknown to the  programmer</a:t>
              </a:r>
            </a:p>
          </p:txBody>
        </p:sp>
        <p:sp>
          <p:nvSpPr>
            <p:cNvPr id="22" name="Left Arrow 21"/>
            <p:cNvSpPr/>
            <p:nvPr/>
          </p:nvSpPr>
          <p:spPr>
            <a:xfrm rot="20439332">
              <a:off x="6477685" y="1422968"/>
              <a:ext cx="504056" cy="288032"/>
            </a:xfrm>
            <a:prstGeom prst="lef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20272" y="2787774"/>
              <a:ext cx="1800200" cy="987963"/>
            </a:xfrm>
            <a:prstGeom prst="rect">
              <a:avLst/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800" b="1" dirty="0" smtClean="0">
                  <a:solidFill>
                    <a:schemeClr val="accent6">
                      <a:lumMod val="50000"/>
                    </a:schemeClr>
                  </a:solidFill>
                  <a:latin typeface="+mn-lt"/>
                </a:rPr>
                <a:t>The problem to solve is the same but with different data!</a:t>
              </a:r>
            </a:p>
          </p:txBody>
        </p:sp>
        <p:sp>
          <p:nvSpPr>
            <p:cNvPr id="24" name="Left Arrow 23"/>
            <p:cNvSpPr/>
            <p:nvPr/>
          </p:nvSpPr>
          <p:spPr>
            <a:xfrm rot="1812992">
              <a:off x="6410436" y="2823035"/>
              <a:ext cx="504056" cy="288032"/>
            </a:xfrm>
            <a:prstGeom prst="lef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3420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Input( SOMETHING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17823"/>
            <a:ext cx="8316416" cy="673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/>
          <p:cNvGrpSpPr/>
          <p:nvPr/>
        </p:nvGrpSpPr>
        <p:grpSpPr>
          <a:xfrm>
            <a:off x="4682175" y="843558"/>
            <a:ext cx="3634241" cy="632836"/>
            <a:chOff x="4682175" y="843558"/>
            <a:chExt cx="3634241" cy="632836"/>
          </a:xfrm>
        </p:grpSpPr>
        <p:sp>
          <p:nvSpPr>
            <p:cNvPr id="7" name="TextBox 6"/>
            <p:cNvSpPr txBox="1"/>
            <p:nvPr/>
          </p:nvSpPr>
          <p:spPr>
            <a:xfrm>
              <a:off x="5004048" y="843558"/>
              <a:ext cx="3312368" cy="544765"/>
            </a:xfrm>
            <a:prstGeom prst="rect">
              <a:avLst/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800" b="1" dirty="0" smtClean="0">
                  <a:solidFill>
                    <a:schemeClr val="accent6">
                      <a:lumMod val="50000"/>
                    </a:schemeClr>
                  </a:solidFill>
                  <a:latin typeface="+mn-lt"/>
                </a:rPr>
                <a:t>This text will be shown while “asking” for the  input data</a:t>
              </a:r>
            </a:p>
          </p:txBody>
        </p:sp>
        <p:sp>
          <p:nvSpPr>
            <p:cNvPr id="8" name="Left Arrow 7"/>
            <p:cNvSpPr/>
            <p:nvPr/>
          </p:nvSpPr>
          <p:spPr>
            <a:xfrm rot="19894917">
              <a:off x="4682175" y="1188362"/>
              <a:ext cx="504056" cy="288032"/>
            </a:xfrm>
            <a:prstGeom prst="lef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384" y="2787774"/>
            <a:ext cx="4932040" cy="4876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3795886"/>
            <a:ext cx="8915905" cy="648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Group 14"/>
          <p:cNvGrpSpPr/>
          <p:nvPr/>
        </p:nvGrpSpPr>
        <p:grpSpPr>
          <a:xfrm>
            <a:off x="755576" y="2101834"/>
            <a:ext cx="2304256" cy="1236280"/>
            <a:chOff x="755576" y="2101834"/>
            <a:chExt cx="2304256" cy="1236280"/>
          </a:xfrm>
        </p:grpSpPr>
        <p:sp>
          <p:nvSpPr>
            <p:cNvPr id="10" name="TextBox 9"/>
            <p:cNvSpPr txBox="1"/>
            <p:nvPr/>
          </p:nvSpPr>
          <p:spPr>
            <a:xfrm>
              <a:off x="755576" y="2571750"/>
              <a:ext cx="2304256" cy="766364"/>
            </a:xfrm>
            <a:prstGeom prst="rect">
              <a:avLst/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800" b="1" dirty="0" smtClean="0">
                  <a:solidFill>
                    <a:schemeClr val="accent6">
                      <a:lumMod val="50000"/>
                    </a:schemeClr>
                  </a:solidFill>
                  <a:latin typeface="+mn-lt"/>
                </a:rPr>
                <a:t>“+” when used with STRINGS of characters means concatenation</a:t>
              </a:r>
            </a:p>
          </p:txBody>
        </p:sp>
        <p:sp>
          <p:nvSpPr>
            <p:cNvPr id="9" name="Left Arrow 8"/>
            <p:cNvSpPr/>
            <p:nvPr/>
          </p:nvSpPr>
          <p:spPr>
            <a:xfrm rot="7360137">
              <a:off x="2128974" y="2209846"/>
              <a:ext cx="504056" cy="288032"/>
            </a:xfrm>
            <a:prstGeom prst="lef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2419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 A+B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843558"/>
            <a:ext cx="5868144" cy="1198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530" y="2215518"/>
            <a:ext cx="1152128" cy="981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931790"/>
            <a:ext cx="1152128" cy="9816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5856" y="3075806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+mn-lt"/>
              </a:rPr>
              <a:t>+</a:t>
            </a:r>
            <a:endParaRPr lang="en-US" sz="3600" b="1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31840" y="2715766"/>
            <a:ext cx="720080" cy="2718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 smtClean="0">
                <a:latin typeface="+mn-lt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37834" y="3424411"/>
            <a:ext cx="720080" cy="2718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/>
              <a:t>S</a:t>
            </a:r>
            <a:endParaRPr lang="en-US" sz="1400" b="1" dirty="0" smtClean="0">
              <a:latin typeface="+mn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659800"/>
            <a:ext cx="1152128" cy="9816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13118" y="4160048"/>
            <a:ext cx="720080" cy="2718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 smtClean="0"/>
              <a:t>B</a:t>
            </a:r>
            <a:endParaRPr lang="en-US" sz="1400" b="1" dirty="0" smtClean="0">
              <a:latin typeface="+mn-lt"/>
            </a:endParaRPr>
          </a:p>
        </p:txBody>
      </p:sp>
      <p:cxnSp>
        <p:nvCxnSpPr>
          <p:cNvPr id="15" name="Curved Connector 14"/>
          <p:cNvCxnSpPr>
            <a:stCxn id="16" idx="3"/>
          </p:cNvCxnSpPr>
          <p:nvPr/>
        </p:nvCxnSpPr>
        <p:spPr>
          <a:xfrm>
            <a:off x="1590515" y="3329823"/>
            <a:ext cx="1757349" cy="538071"/>
          </a:xfrm>
          <a:prstGeom prst="curvedConnector3">
            <a:avLst>
              <a:gd name="adj1" fmla="val 20184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odin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859782"/>
            <a:ext cx="1411003" cy="940081"/>
          </a:xfrm>
          <a:prstGeom prst="rect">
            <a:avLst/>
          </a:prstGeom>
        </p:spPr>
      </p:pic>
      <p:cxnSp>
        <p:nvCxnSpPr>
          <p:cNvPr id="21" name="Curved Connector 20"/>
          <p:cNvCxnSpPr>
            <a:stCxn id="16" idx="3"/>
          </p:cNvCxnSpPr>
          <p:nvPr/>
        </p:nvCxnSpPr>
        <p:spPr>
          <a:xfrm flipV="1">
            <a:off x="1590515" y="2499742"/>
            <a:ext cx="1757349" cy="830081"/>
          </a:xfrm>
          <a:prstGeom prst="curvedConnector3">
            <a:avLst>
              <a:gd name="adj1" fmla="val 27764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/>
          <p:nvPr/>
        </p:nvCxnSpPr>
        <p:spPr>
          <a:xfrm flipV="1">
            <a:off x="3635896" y="3147814"/>
            <a:ext cx="1944216" cy="288032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304" y="2787774"/>
            <a:ext cx="1579240" cy="129336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763688" y="3219822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Input( )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00192" y="3651870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print( ) </a:t>
            </a:r>
          </a:p>
        </p:txBody>
      </p:sp>
      <p:cxnSp>
        <p:nvCxnSpPr>
          <p:cNvPr id="29" name="Curved Connector 28"/>
          <p:cNvCxnSpPr>
            <a:endCxn id="26" idx="1"/>
          </p:cNvCxnSpPr>
          <p:nvPr/>
        </p:nvCxnSpPr>
        <p:spPr>
          <a:xfrm flipV="1">
            <a:off x="6012160" y="3434457"/>
            <a:ext cx="1296144" cy="73397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68343" y="2962131"/>
            <a:ext cx="936105" cy="76174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endParaRPr lang="en-US" sz="900" b="1" dirty="0" smtClean="0"/>
          </a:p>
          <a:p>
            <a:pPr algn="ctr">
              <a:lnSpc>
                <a:spcPct val="80000"/>
              </a:lnSpc>
            </a:pPr>
            <a:r>
              <a:rPr lang="en-US" sz="3600" b="1" dirty="0" smtClean="0">
                <a:solidFill>
                  <a:srgbClr val="FF0000"/>
                </a:solidFill>
              </a:rPr>
              <a:t>?</a:t>
            </a:r>
          </a:p>
          <a:p>
            <a:pPr algn="ctr">
              <a:lnSpc>
                <a:spcPct val="80000"/>
              </a:lnSpc>
            </a:pPr>
            <a:endParaRPr lang="en-US" sz="900" b="1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8229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 A+B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843558"/>
            <a:ext cx="5868144" cy="1198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530" y="2215518"/>
            <a:ext cx="1152128" cy="981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931790"/>
            <a:ext cx="1152128" cy="9816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5856" y="3075806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+mn-lt"/>
              </a:rPr>
              <a:t>+</a:t>
            </a:r>
            <a:endParaRPr lang="en-US" sz="3600" b="1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31840" y="2715766"/>
            <a:ext cx="720080" cy="2718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 smtClean="0">
                <a:latin typeface="+mn-lt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37834" y="3424411"/>
            <a:ext cx="720080" cy="2718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/>
              <a:t>S</a:t>
            </a:r>
            <a:endParaRPr lang="en-US" sz="1400" b="1" dirty="0" smtClean="0">
              <a:latin typeface="+mn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659800"/>
            <a:ext cx="1152128" cy="9816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13118" y="4160048"/>
            <a:ext cx="720080" cy="2718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 smtClean="0"/>
              <a:t>B</a:t>
            </a:r>
            <a:endParaRPr lang="en-US" sz="1400" b="1" dirty="0" smtClean="0">
              <a:latin typeface="+mn-lt"/>
            </a:endParaRPr>
          </a:p>
        </p:txBody>
      </p:sp>
      <p:cxnSp>
        <p:nvCxnSpPr>
          <p:cNvPr id="15" name="Curved Connector 14"/>
          <p:cNvCxnSpPr>
            <a:stCxn id="16" idx="3"/>
          </p:cNvCxnSpPr>
          <p:nvPr/>
        </p:nvCxnSpPr>
        <p:spPr>
          <a:xfrm>
            <a:off x="1590515" y="3329823"/>
            <a:ext cx="1757349" cy="538071"/>
          </a:xfrm>
          <a:prstGeom prst="curvedConnector3">
            <a:avLst>
              <a:gd name="adj1" fmla="val 20184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odin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859782"/>
            <a:ext cx="1411003" cy="940081"/>
          </a:xfrm>
          <a:prstGeom prst="rect">
            <a:avLst/>
          </a:prstGeom>
        </p:spPr>
      </p:pic>
      <p:cxnSp>
        <p:nvCxnSpPr>
          <p:cNvPr id="21" name="Curved Connector 20"/>
          <p:cNvCxnSpPr>
            <a:stCxn id="16" idx="3"/>
          </p:cNvCxnSpPr>
          <p:nvPr/>
        </p:nvCxnSpPr>
        <p:spPr>
          <a:xfrm flipV="1">
            <a:off x="1590515" y="2499742"/>
            <a:ext cx="1757349" cy="830081"/>
          </a:xfrm>
          <a:prstGeom prst="curvedConnector3">
            <a:avLst>
              <a:gd name="adj1" fmla="val 27764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/>
          <p:nvPr/>
        </p:nvCxnSpPr>
        <p:spPr>
          <a:xfrm flipV="1">
            <a:off x="3635896" y="3147814"/>
            <a:ext cx="1944216" cy="288032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304" y="2787774"/>
            <a:ext cx="1579240" cy="129336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763688" y="3219822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Input( )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00192" y="3651870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print( ) </a:t>
            </a:r>
          </a:p>
        </p:txBody>
      </p:sp>
      <p:cxnSp>
        <p:nvCxnSpPr>
          <p:cNvPr id="29" name="Curved Connector 28"/>
          <p:cNvCxnSpPr>
            <a:endCxn id="26" idx="1"/>
          </p:cNvCxnSpPr>
          <p:nvPr/>
        </p:nvCxnSpPr>
        <p:spPr>
          <a:xfrm flipV="1">
            <a:off x="6012160" y="3434457"/>
            <a:ext cx="1296144" cy="73397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68343" y="2962131"/>
            <a:ext cx="936105" cy="76174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endParaRPr lang="en-US" sz="900" b="1" dirty="0" smtClean="0"/>
          </a:p>
          <a:p>
            <a:pPr algn="ctr">
              <a:lnSpc>
                <a:spcPct val="80000"/>
              </a:lnSpc>
            </a:pPr>
            <a:r>
              <a:rPr lang="en-US" sz="3600" b="1" dirty="0" smtClean="0">
                <a:solidFill>
                  <a:srgbClr val="FF0000"/>
                </a:solidFill>
              </a:rPr>
              <a:t>?</a:t>
            </a:r>
          </a:p>
          <a:p>
            <a:pPr algn="ctr">
              <a:lnSpc>
                <a:spcPct val="80000"/>
              </a:lnSpc>
            </a:pPr>
            <a:endParaRPr lang="en-US" sz="900" b="1" dirty="0" smtClean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07704" y="3859964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4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07704" y="2275788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>
                <a:latin typeface="+mn-lt"/>
              </a:rPr>
              <a:t>5</a:t>
            </a:r>
            <a:r>
              <a:rPr lang="en-US" b="1" dirty="0" smtClean="0">
                <a:latin typeface="+mn-lt"/>
              </a:rPr>
              <a:t>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64088" y="2643758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9 </a:t>
            </a:r>
          </a:p>
        </p:txBody>
      </p:sp>
    </p:spTree>
    <p:extLst>
      <p:ext uri="{BB962C8B-B14F-4D97-AF65-F5344CB8AC3E}">
        <p14:creationId xmlns:p14="http://schemas.microsoft.com/office/powerpoint/2010/main" val="1869463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769" y="1296535"/>
            <a:ext cx="1528711" cy="13153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 A+B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43558"/>
            <a:ext cx="5868144" cy="1198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530" y="2215518"/>
            <a:ext cx="1152128" cy="981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2931790"/>
            <a:ext cx="1152128" cy="9816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5856" y="3075806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+mn-lt"/>
              </a:rPr>
              <a:t>+</a:t>
            </a:r>
            <a:endParaRPr lang="en-US" sz="3600" b="1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31840" y="2715766"/>
            <a:ext cx="720080" cy="2718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 smtClean="0">
                <a:latin typeface="+mn-lt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37834" y="3424411"/>
            <a:ext cx="720080" cy="2718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/>
              <a:t>S</a:t>
            </a:r>
            <a:endParaRPr lang="en-US" sz="1400" b="1" dirty="0" smtClean="0">
              <a:latin typeface="+mn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3659800"/>
            <a:ext cx="1152128" cy="9816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13118" y="4160048"/>
            <a:ext cx="720080" cy="2718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 smtClean="0"/>
              <a:t>B</a:t>
            </a:r>
            <a:endParaRPr lang="en-US" sz="1400" b="1" dirty="0" smtClean="0">
              <a:latin typeface="+mn-lt"/>
            </a:endParaRPr>
          </a:p>
        </p:txBody>
      </p:sp>
      <p:cxnSp>
        <p:nvCxnSpPr>
          <p:cNvPr id="15" name="Curved Connector 14"/>
          <p:cNvCxnSpPr>
            <a:stCxn id="16" idx="3"/>
          </p:cNvCxnSpPr>
          <p:nvPr/>
        </p:nvCxnSpPr>
        <p:spPr>
          <a:xfrm>
            <a:off x="1590515" y="3329823"/>
            <a:ext cx="1757349" cy="538071"/>
          </a:xfrm>
          <a:prstGeom prst="curvedConnector3">
            <a:avLst>
              <a:gd name="adj1" fmla="val 20184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odin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859782"/>
            <a:ext cx="1411003" cy="940081"/>
          </a:xfrm>
          <a:prstGeom prst="rect">
            <a:avLst/>
          </a:prstGeom>
        </p:spPr>
      </p:pic>
      <p:cxnSp>
        <p:nvCxnSpPr>
          <p:cNvPr id="21" name="Curved Connector 20"/>
          <p:cNvCxnSpPr>
            <a:stCxn id="16" idx="3"/>
          </p:cNvCxnSpPr>
          <p:nvPr/>
        </p:nvCxnSpPr>
        <p:spPr>
          <a:xfrm flipV="1">
            <a:off x="1590515" y="2499742"/>
            <a:ext cx="1757349" cy="830081"/>
          </a:xfrm>
          <a:prstGeom prst="curvedConnector3">
            <a:avLst>
              <a:gd name="adj1" fmla="val 27764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/>
          <p:nvPr/>
        </p:nvCxnSpPr>
        <p:spPr>
          <a:xfrm flipV="1">
            <a:off x="3635896" y="3147814"/>
            <a:ext cx="1944216" cy="288032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8304" y="2787774"/>
            <a:ext cx="1579240" cy="129336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763688" y="3219822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>
                <a:solidFill>
                  <a:srgbClr val="984807"/>
                </a:solidFill>
                <a:latin typeface="+mn-lt"/>
              </a:rPr>
              <a:t>i</a:t>
            </a: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nput( )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00192" y="3651870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print( ) </a:t>
            </a:r>
          </a:p>
        </p:txBody>
      </p:sp>
      <p:cxnSp>
        <p:nvCxnSpPr>
          <p:cNvPr id="29" name="Curved Connector 28"/>
          <p:cNvCxnSpPr>
            <a:endCxn id="26" idx="1"/>
          </p:cNvCxnSpPr>
          <p:nvPr/>
        </p:nvCxnSpPr>
        <p:spPr>
          <a:xfrm flipV="1">
            <a:off x="6012160" y="3434457"/>
            <a:ext cx="1296144" cy="73397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68343" y="2962131"/>
            <a:ext cx="936105" cy="76174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endParaRPr lang="en-US" sz="900" b="1" dirty="0" smtClean="0"/>
          </a:p>
          <a:p>
            <a:pPr algn="ctr">
              <a:lnSpc>
                <a:spcPct val="80000"/>
              </a:lnSpc>
            </a:pPr>
            <a:r>
              <a:rPr lang="en-US" sz="3600" b="1" dirty="0" smtClean="0">
                <a:solidFill>
                  <a:srgbClr val="FF0000"/>
                </a:solidFill>
              </a:rPr>
              <a:t>54</a:t>
            </a:r>
          </a:p>
          <a:p>
            <a:pPr algn="ctr">
              <a:lnSpc>
                <a:spcPct val="80000"/>
              </a:lnSpc>
            </a:pPr>
            <a:endParaRPr lang="en-US" sz="900" b="1" dirty="0" smtClean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07704" y="3859964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4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07704" y="2275788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>
                <a:latin typeface="+mn-lt"/>
              </a:rPr>
              <a:t>5</a:t>
            </a:r>
            <a:r>
              <a:rPr lang="en-US" b="1" dirty="0" smtClean="0">
                <a:latin typeface="+mn-lt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64088" y="2643758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9 </a:t>
            </a:r>
          </a:p>
        </p:txBody>
      </p:sp>
      <p:pic>
        <p:nvPicPr>
          <p:cNvPr id="31" name="Picture 30" descr="x-png-2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571750"/>
            <a:ext cx="478160" cy="47086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524328" y="1152519"/>
            <a:ext cx="122413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solidFill>
                  <a:srgbClr val="FF0000"/>
                </a:solidFill>
                <a:latin typeface="+mn-lt"/>
              </a:rPr>
              <a:t>What?! </a:t>
            </a:r>
          </a:p>
        </p:txBody>
      </p:sp>
    </p:spTree>
    <p:extLst>
      <p:ext uri="{BB962C8B-B14F-4D97-AF65-F5344CB8AC3E}">
        <p14:creationId xmlns:p14="http://schemas.microsoft.com/office/powerpoint/2010/main" val="960914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…to programmable machines …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771550"/>
            <a:ext cx="7812360" cy="3906180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825" y="4804995"/>
            <a:ext cx="759384" cy="224409"/>
          </a:xfrm>
        </p:spPr>
        <p:txBody>
          <a:bodyPr/>
          <a:lstStyle/>
          <a:p>
            <a:pPr>
              <a:defRPr/>
            </a:pPr>
            <a:r>
              <a:rPr lang="it-IT" dirty="0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5</a:t>
            </a:fld>
            <a:r>
              <a:rPr lang="it-IT" dirty="0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45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Input( ) reads STRINGS of characters!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843558"/>
            <a:ext cx="5868144" cy="1198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530" y="2215518"/>
            <a:ext cx="1152128" cy="981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931790"/>
            <a:ext cx="1152128" cy="9816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5856" y="3075806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+mn-lt"/>
              </a:rPr>
              <a:t>+</a:t>
            </a:r>
            <a:endParaRPr lang="en-US" sz="3600" b="1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31840" y="2715766"/>
            <a:ext cx="720080" cy="2718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 smtClean="0">
                <a:latin typeface="+mn-lt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37834" y="3424411"/>
            <a:ext cx="720080" cy="2718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/>
              <a:t>S</a:t>
            </a:r>
            <a:endParaRPr lang="en-US" sz="1400" b="1" dirty="0" smtClean="0">
              <a:latin typeface="+mn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659800"/>
            <a:ext cx="1152128" cy="9816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13118" y="4160048"/>
            <a:ext cx="720080" cy="2718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 smtClean="0"/>
              <a:t>B</a:t>
            </a:r>
            <a:endParaRPr lang="en-US" sz="1400" b="1" dirty="0" smtClean="0">
              <a:latin typeface="+mn-lt"/>
            </a:endParaRPr>
          </a:p>
        </p:txBody>
      </p:sp>
      <p:cxnSp>
        <p:nvCxnSpPr>
          <p:cNvPr id="15" name="Curved Connector 14"/>
          <p:cNvCxnSpPr>
            <a:stCxn id="16" idx="3"/>
          </p:cNvCxnSpPr>
          <p:nvPr/>
        </p:nvCxnSpPr>
        <p:spPr>
          <a:xfrm>
            <a:off x="1590515" y="3329823"/>
            <a:ext cx="1757349" cy="538071"/>
          </a:xfrm>
          <a:prstGeom prst="curvedConnector3">
            <a:avLst>
              <a:gd name="adj1" fmla="val 20184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odin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859782"/>
            <a:ext cx="1411003" cy="940081"/>
          </a:xfrm>
          <a:prstGeom prst="rect">
            <a:avLst/>
          </a:prstGeom>
        </p:spPr>
      </p:pic>
      <p:cxnSp>
        <p:nvCxnSpPr>
          <p:cNvPr id="21" name="Curved Connector 20"/>
          <p:cNvCxnSpPr>
            <a:stCxn id="16" idx="3"/>
          </p:cNvCxnSpPr>
          <p:nvPr/>
        </p:nvCxnSpPr>
        <p:spPr>
          <a:xfrm flipV="1">
            <a:off x="1590515" y="2499742"/>
            <a:ext cx="1757349" cy="830081"/>
          </a:xfrm>
          <a:prstGeom prst="curvedConnector3">
            <a:avLst>
              <a:gd name="adj1" fmla="val 27764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/>
          <p:nvPr/>
        </p:nvCxnSpPr>
        <p:spPr>
          <a:xfrm flipV="1">
            <a:off x="3635896" y="3147814"/>
            <a:ext cx="1944216" cy="288032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304" y="2787774"/>
            <a:ext cx="1579240" cy="129336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763688" y="3219822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>
                <a:solidFill>
                  <a:srgbClr val="984807"/>
                </a:solidFill>
                <a:latin typeface="+mn-lt"/>
              </a:rPr>
              <a:t>i</a:t>
            </a: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nput( )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00192" y="3651870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print( ) </a:t>
            </a:r>
          </a:p>
        </p:txBody>
      </p:sp>
      <p:cxnSp>
        <p:nvCxnSpPr>
          <p:cNvPr id="29" name="Curved Connector 28"/>
          <p:cNvCxnSpPr>
            <a:endCxn id="26" idx="1"/>
          </p:cNvCxnSpPr>
          <p:nvPr/>
        </p:nvCxnSpPr>
        <p:spPr>
          <a:xfrm flipV="1">
            <a:off x="6012160" y="3434457"/>
            <a:ext cx="1296144" cy="73397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68343" y="2962131"/>
            <a:ext cx="936105" cy="76174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endParaRPr lang="en-US" sz="900" b="1" dirty="0" smtClean="0"/>
          </a:p>
          <a:p>
            <a:pPr algn="ctr">
              <a:lnSpc>
                <a:spcPct val="80000"/>
              </a:lnSpc>
            </a:pPr>
            <a:r>
              <a:rPr lang="en-US" sz="3600" b="1" dirty="0" smtClean="0">
                <a:solidFill>
                  <a:srgbClr val="FF0000"/>
                </a:solidFill>
              </a:rPr>
              <a:t>54</a:t>
            </a:r>
          </a:p>
          <a:p>
            <a:pPr algn="ctr">
              <a:lnSpc>
                <a:spcPct val="80000"/>
              </a:lnSpc>
            </a:pPr>
            <a:endParaRPr lang="en-US" sz="900" b="1" dirty="0" smtClean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07704" y="3859964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“4”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07704" y="2275788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“5”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92080" y="2643758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“54”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328" y="1779662"/>
            <a:ext cx="1040892" cy="91224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156176" y="4443958"/>
            <a:ext cx="2520280" cy="323165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Try using  s = a*b</a:t>
            </a:r>
          </a:p>
        </p:txBody>
      </p:sp>
    </p:spTree>
    <p:extLst>
      <p:ext uri="{BB962C8B-B14F-4D97-AF65-F5344CB8AC3E}">
        <p14:creationId xmlns:p14="http://schemas.microsoft.com/office/powerpoint/2010/main" val="496346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conversion functions: cast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1235536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“5”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35696" y="1019512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err="1">
                <a:solidFill>
                  <a:srgbClr val="984807"/>
                </a:solidFill>
                <a:latin typeface="+mn-lt"/>
              </a:rPr>
              <a:t>i</a:t>
            </a:r>
            <a:r>
              <a:rPr lang="en-US" sz="1800" b="1" dirty="0" err="1" smtClean="0">
                <a:solidFill>
                  <a:srgbClr val="984807"/>
                </a:solidFill>
                <a:latin typeface="+mn-lt"/>
              </a:rPr>
              <a:t>nt</a:t>
            </a: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( … 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59832" y="1235536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5 </a:t>
            </a:r>
          </a:p>
        </p:txBody>
      </p:sp>
      <p:sp>
        <p:nvSpPr>
          <p:cNvPr id="9" name="Freeform 8"/>
          <p:cNvSpPr/>
          <p:nvPr/>
        </p:nvSpPr>
        <p:spPr>
          <a:xfrm>
            <a:off x="1497756" y="1311596"/>
            <a:ext cx="1678491" cy="237642"/>
          </a:xfrm>
          <a:custGeom>
            <a:avLst/>
            <a:gdLst>
              <a:gd name="connsiteX0" fmla="*/ 0 w 1678491"/>
              <a:gd name="connsiteY0" fmla="*/ 151220 h 237642"/>
              <a:gd name="connsiteX1" fmla="*/ 808163 w 1678491"/>
              <a:gd name="connsiteY1" fmla="*/ 231153 h 237642"/>
              <a:gd name="connsiteX2" fmla="*/ 1030185 w 1678491"/>
              <a:gd name="connsiteY2" fmla="*/ 234 h 237642"/>
              <a:gd name="connsiteX3" fmla="*/ 1083471 w 1678491"/>
              <a:gd name="connsiteY3" fmla="*/ 186746 h 237642"/>
              <a:gd name="connsiteX4" fmla="*/ 1678491 w 1678491"/>
              <a:gd name="connsiteY4" fmla="*/ 142338 h 237642"/>
              <a:gd name="connsiteX5" fmla="*/ 1678491 w 1678491"/>
              <a:gd name="connsiteY5" fmla="*/ 142338 h 237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8491" h="237642">
                <a:moveTo>
                  <a:pt x="0" y="151220"/>
                </a:moveTo>
                <a:cubicBezTo>
                  <a:pt x="318232" y="203768"/>
                  <a:pt x="636465" y="256317"/>
                  <a:pt x="808163" y="231153"/>
                </a:cubicBezTo>
                <a:cubicBezTo>
                  <a:pt x="979861" y="205989"/>
                  <a:pt x="984300" y="7635"/>
                  <a:pt x="1030185" y="234"/>
                </a:cubicBezTo>
                <a:cubicBezTo>
                  <a:pt x="1076070" y="-7167"/>
                  <a:pt x="975420" y="163062"/>
                  <a:pt x="1083471" y="186746"/>
                </a:cubicBezTo>
                <a:cubicBezTo>
                  <a:pt x="1191522" y="210430"/>
                  <a:pt x="1678491" y="142338"/>
                  <a:pt x="1678491" y="142338"/>
                </a:cubicBezTo>
                <a:lnTo>
                  <a:pt x="1678491" y="142338"/>
                </a:ln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0" y="1235536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5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88" y="1019512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err="1" smtClean="0">
                <a:solidFill>
                  <a:srgbClr val="984807"/>
                </a:solidFill>
                <a:latin typeface="+mn-lt"/>
              </a:rPr>
              <a:t>str</a:t>
            </a: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( … )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60232" y="1235536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“5” </a:t>
            </a:r>
          </a:p>
        </p:txBody>
      </p:sp>
      <p:sp>
        <p:nvSpPr>
          <p:cNvPr id="13" name="Freeform 12"/>
          <p:cNvSpPr/>
          <p:nvPr/>
        </p:nvSpPr>
        <p:spPr>
          <a:xfrm>
            <a:off x="5026148" y="1311596"/>
            <a:ext cx="1678491" cy="237642"/>
          </a:xfrm>
          <a:custGeom>
            <a:avLst/>
            <a:gdLst>
              <a:gd name="connsiteX0" fmla="*/ 0 w 1678491"/>
              <a:gd name="connsiteY0" fmla="*/ 151220 h 237642"/>
              <a:gd name="connsiteX1" fmla="*/ 808163 w 1678491"/>
              <a:gd name="connsiteY1" fmla="*/ 231153 h 237642"/>
              <a:gd name="connsiteX2" fmla="*/ 1030185 w 1678491"/>
              <a:gd name="connsiteY2" fmla="*/ 234 h 237642"/>
              <a:gd name="connsiteX3" fmla="*/ 1083471 w 1678491"/>
              <a:gd name="connsiteY3" fmla="*/ 186746 h 237642"/>
              <a:gd name="connsiteX4" fmla="*/ 1678491 w 1678491"/>
              <a:gd name="connsiteY4" fmla="*/ 142338 h 237642"/>
              <a:gd name="connsiteX5" fmla="*/ 1678491 w 1678491"/>
              <a:gd name="connsiteY5" fmla="*/ 142338 h 237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8491" h="237642">
                <a:moveTo>
                  <a:pt x="0" y="151220"/>
                </a:moveTo>
                <a:cubicBezTo>
                  <a:pt x="318232" y="203768"/>
                  <a:pt x="636465" y="256317"/>
                  <a:pt x="808163" y="231153"/>
                </a:cubicBezTo>
                <a:cubicBezTo>
                  <a:pt x="979861" y="205989"/>
                  <a:pt x="984300" y="7635"/>
                  <a:pt x="1030185" y="234"/>
                </a:cubicBezTo>
                <a:cubicBezTo>
                  <a:pt x="1076070" y="-7167"/>
                  <a:pt x="975420" y="163062"/>
                  <a:pt x="1083471" y="186746"/>
                </a:cubicBezTo>
                <a:cubicBezTo>
                  <a:pt x="1191522" y="210430"/>
                  <a:pt x="1678491" y="142338"/>
                  <a:pt x="1678491" y="142338"/>
                </a:cubicBezTo>
                <a:lnTo>
                  <a:pt x="1678491" y="142338"/>
                </a:ln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51670"/>
            <a:ext cx="6408712" cy="1332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920" y="3710361"/>
            <a:ext cx="4174232" cy="949621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5400000">
            <a:off x="3750205" y="3213049"/>
            <a:ext cx="419454" cy="5040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05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Area of a rectangle!  Area </a:t>
            </a:r>
            <a:r>
              <a:rPr lang="en-US" dirty="0"/>
              <a:t>= </a:t>
            </a:r>
            <a:r>
              <a:rPr lang="en-US" dirty="0" smtClean="0"/>
              <a:t>Length </a:t>
            </a:r>
            <a:r>
              <a:rPr lang="en-US" dirty="0"/>
              <a:t>* </a:t>
            </a:r>
            <a:r>
              <a:rPr lang="en-US" dirty="0" smtClean="0"/>
              <a:t>Width (3)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3568" y="915566"/>
            <a:ext cx="2088232" cy="129614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83568" y="2427734"/>
            <a:ext cx="208823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987824" y="915566"/>
            <a:ext cx="0" cy="129614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87624" y="2443897"/>
            <a:ext cx="1080120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latin typeface="+mn-lt"/>
              </a:rPr>
              <a:t>4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7824" y="1419622"/>
            <a:ext cx="360040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latin typeface="+mn-lt"/>
              </a:rPr>
              <a:t>3</a:t>
            </a:r>
            <a:r>
              <a:rPr lang="en-US" sz="1400" dirty="0" smtClean="0">
                <a:latin typeface="+mn-lt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23928" y="1203598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+mn-lt"/>
              </a:rPr>
              <a:t>How can I solve the problem by using what I just learnt in Python? </a:t>
            </a:r>
          </a:p>
        </p:txBody>
      </p:sp>
      <p:pic>
        <p:nvPicPr>
          <p:cNvPr id="14" name="Picture 13" descr="willy_coyote_hel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1364" r="14024"/>
          <a:stretch/>
        </p:blipFill>
        <p:spPr>
          <a:xfrm>
            <a:off x="7092280" y="843558"/>
            <a:ext cx="1598563" cy="15328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2931790"/>
            <a:ext cx="3672408" cy="1387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x-png-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355726"/>
            <a:ext cx="478160" cy="470860"/>
          </a:xfrm>
          <a:prstGeom prst="rect">
            <a:avLst/>
          </a:prstGeom>
        </p:spPr>
      </p:pic>
      <p:pic>
        <p:nvPicPr>
          <p:cNvPr id="17" name="Picture 16" descr="x-png-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347614"/>
            <a:ext cx="478160" cy="470860"/>
          </a:xfrm>
          <a:prstGeom prst="rect">
            <a:avLst/>
          </a:prstGeom>
        </p:spPr>
      </p:pic>
      <p:pic>
        <p:nvPicPr>
          <p:cNvPr id="18" name="Picture 17" descr="x-png-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59782"/>
            <a:ext cx="478160" cy="470860"/>
          </a:xfrm>
          <a:prstGeom prst="rect">
            <a:avLst/>
          </a:prstGeom>
        </p:spPr>
      </p:pic>
      <p:pic>
        <p:nvPicPr>
          <p:cNvPr id="19" name="Picture 18" descr="x-png-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219822"/>
            <a:ext cx="478160" cy="4708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652120" y="2643758"/>
            <a:ext cx="1800200" cy="766364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How can I get those data as input?</a:t>
            </a:r>
          </a:p>
        </p:txBody>
      </p:sp>
      <p:sp>
        <p:nvSpPr>
          <p:cNvPr id="5" name="Left Arrow 4"/>
          <p:cNvSpPr/>
          <p:nvPr/>
        </p:nvSpPr>
        <p:spPr>
          <a:xfrm rot="20867020">
            <a:off x="5244840" y="2981859"/>
            <a:ext cx="504056" cy="288032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64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Area of a rectangle!  Area </a:t>
            </a:r>
            <a:r>
              <a:rPr lang="en-US" dirty="0"/>
              <a:t>= </a:t>
            </a:r>
            <a:r>
              <a:rPr lang="en-US" dirty="0" smtClean="0"/>
              <a:t>Length </a:t>
            </a:r>
            <a:r>
              <a:rPr lang="en-US" dirty="0"/>
              <a:t>* </a:t>
            </a:r>
            <a:r>
              <a:rPr lang="en-US" dirty="0" smtClean="0"/>
              <a:t>Width (Final)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3568" y="915566"/>
            <a:ext cx="2088232" cy="129614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83568" y="2427734"/>
            <a:ext cx="208823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987824" y="915566"/>
            <a:ext cx="0" cy="129614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87624" y="2443897"/>
            <a:ext cx="1080120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latin typeface="+mn-lt"/>
              </a:rPr>
              <a:t>length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7824" y="1419622"/>
            <a:ext cx="792088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smtClean="0">
                <a:latin typeface="+mn-lt"/>
              </a:rPr>
              <a:t>width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23928" y="1203598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+mn-lt"/>
              </a:rPr>
              <a:t>How can I solve the problem by using what I just learnt in Python? </a:t>
            </a:r>
          </a:p>
        </p:txBody>
      </p:sp>
      <p:pic>
        <p:nvPicPr>
          <p:cNvPr id="14" name="Picture 13" descr="willy_coyote_hel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1364" r="14024"/>
          <a:stretch/>
        </p:blipFill>
        <p:spPr>
          <a:xfrm>
            <a:off x="7092280" y="843558"/>
            <a:ext cx="1598563" cy="15328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147814"/>
            <a:ext cx="7092280" cy="1157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452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 Point Numbers </a:t>
            </a:r>
            <a:br>
              <a:rPr lang="en-US" dirty="0" smtClean="0"/>
            </a:br>
            <a:r>
              <a:rPr lang="en-US" dirty="0" smtClean="0"/>
              <a:t>and 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31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types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419872" y="3507854"/>
            <a:ext cx="1152128" cy="981695"/>
            <a:chOff x="7812360" y="1995686"/>
            <a:chExt cx="1152128" cy="9816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2360" y="1995686"/>
              <a:ext cx="1152128" cy="98169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028384" y="2499742"/>
              <a:ext cx="864096" cy="27186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 smtClean="0"/>
                <a:t>distance</a:t>
              </a:r>
              <a:endParaRPr lang="en-US" sz="1400" b="1" dirty="0" smtClean="0">
                <a:latin typeface="+mn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365562" y="3651870"/>
            <a:ext cx="1654710" cy="766364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Can’t be simply an integer number</a:t>
            </a:r>
          </a:p>
        </p:txBody>
      </p:sp>
      <p:sp>
        <p:nvSpPr>
          <p:cNvPr id="10" name="Left Arrow 9"/>
          <p:cNvSpPr/>
          <p:nvPr/>
        </p:nvSpPr>
        <p:spPr>
          <a:xfrm>
            <a:off x="4716016" y="3870135"/>
            <a:ext cx="504056" cy="288032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203598"/>
            <a:ext cx="2643752" cy="1504993"/>
          </a:xfrm>
          <a:prstGeom prst="rect">
            <a:avLst/>
          </a:prstGeom>
        </p:spPr>
      </p:pic>
      <p:cxnSp>
        <p:nvCxnSpPr>
          <p:cNvPr id="13" name="Curved Connector 12"/>
          <p:cNvCxnSpPr>
            <a:stCxn id="11" idx="3"/>
            <a:endCxn id="7" idx="0"/>
          </p:cNvCxnSpPr>
          <p:nvPr/>
        </p:nvCxnSpPr>
        <p:spPr>
          <a:xfrm>
            <a:off x="2895272" y="1956095"/>
            <a:ext cx="1100664" cy="1551759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91880" y="1923678"/>
            <a:ext cx="936104" cy="444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 smtClean="0">
                <a:latin typeface="+mn-lt"/>
              </a:rPr>
              <a:t>Distance in meter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1059582"/>
            <a:ext cx="3059832" cy="1528093"/>
          </a:xfrm>
          <a:prstGeom prst="rect">
            <a:avLst/>
          </a:prstGeom>
        </p:spPr>
      </p:pic>
      <p:cxnSp>
        <p:nvCxnSpPr>
          <p:cNvPr id="16" name="Curved Connector 15"/>
          <p:cNvCxnSpPr>
            <a:stCxn id="15" idx="1"/>
            <a:endCxn id="7" idx="0"/>
          </p:cNvCxnSpPr>
          <p:nvPr/>
        </p:nvCxnSpPr>
        <p:spPr>
          <a:xfrm rot="10800000" flipV="1">
            <a:off x="3995936" y="1823628"/>
            <a:ext cx="1080120" cy="1684225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553" y="3579862"/>
            <a:ext cx="1815263" cy="84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2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898073"/>
            <a:ext cx="8323726" cy="881589"/>
          </a:xfrm>
        </p:spPr>
        <p:txBody>
          <a:bodyPr>
            <a:normAutofit/>
          </a:bodyPr>
          <a:lstStyle/>
          <a:p>
            <a:pPr marL="342900" indent="-342900">
              <a:tabLst>
                <a:tab pos="3652838" algn="l"/>
                <a:tab pos="5480050" algn="l"/>
                <a:tab pos="6862763" algn="l"/>
              </a:tabLst>
              <a:defRPr/>
            </a:pPr>
            <a:r>
              <a:rPr lang="en-US" sz="2000" dirty="0" smtClean="0"/>
              <a:t>Python </a:t>
            </a:r>
            <a:r>
              <a:rPr lang="en-US" sz="2000" dirty="0"/>
              <a:t>can also manipulate real numbers.</a:t>
            </a:r>
          </a:p>
          <a:p>
            <a:pPr lvl="1">
              <a:tabLst>
                <a:tab pos="3652838" algn="l"/>
                <a:tab pos="5480050" algn="l"/>
                <a:tab pos="6862763" algn="l"/>
              </a:tabLst>
              <a:defRPr/>
            </a:pPr>
            <a:r>
              <a:rPr lang="en-US" sz="2000" dirty="0"/>
              <a:t>Examples: </a:t>
            </a:r>
            <a:r>
              <a:rPr lang="en-US" sz="2000" dirty="0" smtClean="0"/>
              <a:t>       </a:t>
            </a:r>
            <a:r>
              <a:rPr lang="en-US" sz="2000" dirty="0" smtClean="0">
                <a:latin typeface="Courier New" charset="0"/>
              </a:rPr>
              <a:t>6.022</a:t>
            </a:r>
            <a:r>
              <a:rPr lang="en-US" sz="2000" dirty="0"/>
              <a:t>	</a:t>
            </a:r>
            <a:r>
              <a:rPr lang="en-US" sz="2000" dirty="0">
                <a:latin typeface="Courier New" charset="0"/>
              </a:rPr>
              <a:t>-</a:t>
            </a:r>
            <a:r>
              <a:rPr lang="en-US" sz="2000" dirty="0" smtClean="0">
                <a:latin typeface="Courier New" charset="0"/>
              </a:rPr>
              <a:t>15.9997</a:t>
            </a:r>
            <a:r>
              <a:rPr lang="en-US" sz="2000" dirty="0" smtClean="0"/>
              <a:t>       </a:t>
            </a:r>
            <a:r>
              <a:rPr lang="en-US" sz="2000" dirty="0" smtClean="0">
                <a:latin typeface="Courier New" charset="0"/>
              </a:rPr>
              <a:t>42.0</a:t>
            </a:r>
            <a:r>
              <a:rPr lang="en-US" sz="2000" dirty="0"/>
              <a:t>	</a:t>
            </a:r>
            <a:r>
              <a:rPr lang="en-US" sz="2000" dirty="0">
                <a:latin typeface="Courier New" charset="0"/>
              </a:rPr>
              <a:t>2.143e17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414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Real numbers – float( 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56B0-6A56-D443-BD89-56CF5BF0654D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923678"/>
            <a:ext cx="2136286" cy="726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ight Arrow 8"/>
          <p:cNvSpPr/>
          <p:nvPr/>
        </p:nvSpPr>
        <p:spPr>
          <a:xfrm>
            <a:off x="2987824" y="1995686"/>
            <a:ext cx="419454" cy="5040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1899415"/>
            <a:ext cx="864096" cy="7249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418149"/>
            <a:ext cx="3240360" cy="61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6444208" y="1851670"/>
            <a:ext cx="1368152" cy="544765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Decimal Separator</a:t>
            </a:r>
          </a:p>
        </p:txBody>
      </p:sp>
      <p:sp>
        <p:nvSpPr>
          <p:cNvPr id="14" name="Left Arrow 13"/>
          <p:cNvSpPr/>
          <p:nvPr/>
        </p:nvSpPr>
        <p:spPr>
          <a:xfrm rot="3604281">
            <a:off x="6226709" y="1709894"/>
            <a:ext cx="504056" cy="288032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7812360" y="3579862"/>
            <a:ext cx="1152128" cy="981695"/>
            <a:chOff x="7812360" y="1995686"/>
            <a:chExt cx="1152128" cy="98169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12360" y="1995686"/>
              <a:ext cx="1152128" cy="98169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8100392" y="2499742"/>
              <a:ext cx="720080" cy="27186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/>
                <a:t>X</a:t>
              </a:r>
              <a:endParaRPr lang="en-US" sz="1400" b="1" dirty="0" smtClean="0">
                <a:latin typeface="+mn-lt"/>
              </a:endParaRPr>
            </a:p>
          </p:txBody>
        </p:sp>
      </p:grpSp>
      <p:pic>
        <p:nvPicPr>
          <p:cNvPr id="21" name="Picture 20" descr="coding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291830"/>
            <a:ext cx="978685" cy="652049"/>
          </a:xfrm>
          <a:prstGeom prst="rect">
            <a:avLst/>
          </a:prstGeom>
        </p:spPr>
      </p:pic>
      <p:cxnSp>
        <p:nvCxnSpPr>
          <p:cNvPr id="22" name="Curved Connector 21"/>
          <p:cNvCxnSpPr>
            <a:stCxn id="21" idx="3"/>
          </p:cNvCxnSpPr>
          <p:nvPr/>
        </p:nvCxnSpPr>
        <p:spPr>
          <a:xfrm flipV="1">
            <a:off x="5262653" y="3147814"/>
            <a:ext cx="1109547" cy="470041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>
            <a:off x="6876256" y="3147814"/>
            <a:ext cx="1512168" cy="576064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580112" y="3435846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>
                <a:solidFill>
                  <a:srgbClr val="984807"/>
                </a:solidFill>
                <a:latin typeface="+mn-lt"/>
              </a:rPr>
              <a:t>i</a:t>
            </a: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nput( )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40152" y="271576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“54.36”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139952" y="2891720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54.36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740352" y="3219822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54.36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60232" y="3435846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float( )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004048" y="4227934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“54.36” </a:t>
            </a:r>
          </a:p>
        </p:txBody>
      </p:sp>
      <p:cxnSp>
        <p:nvCxnSpPr>
          <p:cNvPr id="40" name="Curved Connector 39"/>
          <p:cNvCxnSpPr>
            <a:stCxn id="16" idx="1"/>
            <a:endCxn id="39" idx="3"/>
          </p:cNvCxnSpPr>
          <p:nvPr/>
        </p:nvCxnSpPr>
        <p:spPr>
          <a:xfrm rot="10800000" flipV="1">
            <a:off x="6300192" y="4070709"/>
            <a:ext cx="1512168" cy="357279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660232" y="4371950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err="1" smtClean="0">
                <a:solidFill>
                  <a:srgbClr val="984807"/>
                </a:solidFill>
                <a:latin typeface="+mn-lt"/>
              </a:rPr>
              <a:t>str</a:t>
            </a: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( ) </a:t>
            </a:r>
          </a:p>
        </p:txBody>
      </p:sp>
    </p:spTree>
    <p:extLst>
      <p:ext uri="{BB962C8B-B14F-4D97-AF65-F5344CB8AC3E}">
        <p14:creationId xmlns:p14="http://schemas.microsoft.com/office/powerpoint/2010/main" val="605863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  <p:bldP spid="36" grpId="0"/>
      <p:bldP spid="37" grpId="0"/>
      <p:bldP spid="38" grpId="0"/>
      <p:bldP spid="39" grpId="0"/>
      <p:bldP spid="4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427734"/>
            <a:ext cx="8323726" cy="7200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In addition to conversion and I/O functions there are other useful built-in functions in Python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useful built-in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65524" y="1055530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5.3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01628" y="839506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err="1">
                <a:solidFill>
                  <a:srgbClr val="984807"/>
                </a:solidFill>
                <a:latin typeface="+mn-lt"/>
              </a:rPr>
              <a:t>i</a:t>
            </a:r>
            <a:r>
              <a:rPr lang="en-US" sz="1800" b="1" dirty="0" err="1" smtClean="0">
                <a:solidFill>
                  <a:srgbClr val="984807"/>
                </a:solidFill>
                <a:latin typeface="+mn-lt"/>
              </a:rPr>
              <a:t>nt</a:t>
            </a: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( … 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25764" y="1055530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5 </a:t>
            </a:r>
          </a:p>
        </p:txBody>
      </p:sp>
      <p:sp>
        <p:nvSpPr>
          <p:cNvPr id="8" name="Freeform 7"/>
          <p:cNvSpPr/>
          <p:nvPr/>
        </p:nvSpPr>
        <p:spPr>
          <a:xfrm>
            <a:off x="1763688" y="1131590"/>
            <a:ext cx="1678491" cy="237642"/>
          </a:xfrm>
          <a:custGeom>
            <a:avLst/>
            <a:gdLst>
              <a:gd name="connsiteX0" fmla="*/ 0 w 1678491"/>
              <a:gd name="connsiteY0" fmla="*/ 151220 h 237642"/>
              <a:gd name="connsiteX1" fmla="*/ 808163 w 1678491"/>
              <a:gd name="connsiteY1" fmla="*/ 231153 h 237642"/>
              <a:gd name="connsiteX2" fmla="*/ 1030185 w 1678491"/>
              <a:gd name="connsiteY2" fmla="*/ 234 h 237642"/>
              <a:gd name="connsiteX3" fmla="*/ 1083471 w 1678491"/>
              <a:gd name="connsiteY3" fmla="*/ 186746 h 237642"/>
              <a:gd name="connsiteX4" fmla="*/ 1678491 w 1678491"/>
              <a:gd name="connsiteY4" fmla="*/ 142338 h 237642"/>
              <a:gd name="connsiteX5" fmla="*/ 1678491 w 1678491"/>
              <a:gd name="connsiteY5" fmla="*/ 142338 h 237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8491" h="237642">
                <a:moveTo>
                  <a:pt x="0" y="151220"/>
                </a:moveTo>
                <a:cubicBezTo>
                  <a:pt x="318232" y="203768"/>
                  <a:pt x="636465" y="256317"/>
                  <a:pt x="808163" y="231153"/>
                </a:cubicBezTo>
                <a:cubicBezTo>
                  <a:pt x="979861" y="205989"/>
                  <a:pt x="984300" y="7635"/>
                  <a:pt x="1030185" y="234"/>
                </a:cubicBezTo>
                <a:cubicBezTo>
                  <a:pt x="1076070" y="-7167"/>
                  <a:pt x="975420" y="163062"/>
                  <a:pt x="1083471" y="186746"/>
                </a:cubicBezTo>
                <a:cubicBezTo>
                  <a:pt x="1191522" y="210430"/>
                  <a:pt x="1678491" y="142338"/>
                  <a:pt x="1678491" y="142338"/>
                </a:cubicBezTo>
                <a:lnTo>
                  <a:pt x="1678491" y="142338"/>
                </a:ln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89860" y="1055530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5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81948" y="839506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float( … )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78092" y="1055530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5.0 </a:t>
            </a:r>
          </a:p>
        </p:txBody>
      </p:sp>
      <p:sp>
        <p:nvSpPr>
          <p:cNvPr id="12" name="Freeform 11"/>
          <p:cNvSpPr/>
          <p:nvPr/>
        </p:nvSpPr>
        <p:spPr>
          <a:xfrm>
            <a:off x="4644008" y="1131590"/>
            <a:ext cx="1678491" cy="237642"/>
          </a:xfrm>
          <a:custGeom>
            <a:avLst/>
            <a:gdLst>
              <a:gd name="connsiteX0" fmla="*/ 0 w 1678491"/>
              <a:gd name="connsiteY0" fmla="*/ 151220 h 237642"/>
              <a:gd name="connsiteX1" fmla="*/ 808163 w 1678491"/>
              <a:gd name="connsiteY1" fmla="*/ 231153 h 237642"/>
              <a:gd name="connsiteX2" fmla="*/ 1030185 w 1678491"/>
              <a:gd name="connsiteY2" fmla="*/ 234 h 237642"/>
              <a:gd name="connsiteX3" fmla="*/ 1083471 w 1678491"/>
              <a:gd name="connsiteY3" fmla="*/ 186746 h 237642"/>
              <a:gd name="connsiteX4" fmla="*/ 1678491 w 1678491"/>
              <a:gd name="connsiteY4" fmla="*/ 142338 h 237642"/>
              <a:gd name="connsiteX5" fmla="*/ 1678491 w 1678491"/>
              <a:gd name="connsiteY5" fmla="*/ 142338 h 237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8491" h="237642">
                <a:moveTo>
                  <a:pt x="0" y="151220"/>
                </a:moveTo>
                <a:cubicBezTo>
                  <a:pt x="318232" y="203768"/>
                  <a:pt x="636465" y="256317"/>
                  <a:pt x="808163" y="231153"/>
                </a:cubicBezTo>
                <a:cubicBezTo>
                  <a:pt x="979861" y="205989"/>
                  <a:pt x="984300" y="7635"/>
                  <a:pt x="1030185" y="234"/>
                </a:cubicBezTo>
                <a:cubicBezTo>
                  <a:pt x="1076070" y="-7167"/>
                  <a:pt x="975420" y="163062"/>
                  <a:pt x="1083471" y="186746"/>
                </a:cubicBezTo>
                <a:cubicBezTo>
                  <a:pt x="1191522" y="210430"/>
                  <a:pt x="1678491" y="142338"/>
                  <a:pt x="1678491" y="142338"/>
                </a:cubicBezTo>
                <a:lnTo>
                  <a:pt x="1678491" y="142338"/>
                </a:ln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627784" y="1851670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5.6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63888" y="1635646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err="1">
                <a:solidFill>
                  <a:srgbClr val="984807"/>
                </a:solidFill>
                <a:latin typeface="+mn-lt"/>
              </a:rPr>
              <a:t>i</a:t>
            </a:r>
            <a:r>
              <a:rPr lang="en-US" sz="1800" b="1" dirty="0" err="1" smtClean="0">
                <a:solidFill>
                  <a:srgbClr val="984807"/>
                </a:solidFill>
                <a:latin typeface="+mn-lt"/>
              </a:rPr>
              <a:t>nt</a:t>
            </a: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( … )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8024" y="1851670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5 </a:t>
            </a:r>
          </a:p>
        </p:txBody>
      </p:sp>
      <p:sp>
        <p:nvSpPr>
          <p:cNvPr id="16" name="Freeform 15"/>
          <p:cNvSpPr/>
          <p:nvPr/>
        </p:nvSpPr>
        <p:spPr>
          <a:xfrm>
            <a:off x="3225948" y="1927730"/>
            <a:ext cx="1678491" cy="237642"/>
          </a:xfrm>
          <a:custGeom>
            <a:avLst/>
            <a:gdLst>
              <a:gd name="connsiteX0" fmla="*/ 0 w 1678491"/>
              <a:gd name="connsiteY0" fmla="*/ 151220 h 237642"/>
              <a:gd name="connsiteX1" fmla="*/ 808163 w 1678491"/>
              <a:gd name="connsiteY1" fmla="*/ 231153 h 237642"/>
              <a:gd name="connsiteX2" fmla="*/ 1030185 w 1678491"/>
              <a:gd name="connsiteY2" fmla="*/ 234 h 237642"/>
              <a:gd name="connsiteX3" fmla="*/ 1083471 w 1678491"/>
              <a:gd name="connsiteY3" fmla="*/ 186746 h 237642"/>
              <a:gd name="connsiteX4" fmla="*/ 1678491 w 1678491"/>
              <a:gd name="connsiteY4" fmla="*/ 142338 h 237642"/>
              <a:gd name="connsiteX5" fmla="*/ 1678491 w 1678491"/>
              <a:gd name="connsiteY5" fmla="*/ 142338 h 237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8491" h="237642">
                <a:moveTo>
                  <a:pt x="0" y="151220"/>
                </a:moveTo>
                <a:cubicBezTo>
                  <a:pt x="318232" y="203768"/>
                  <a:pt x="636465" y="256317"/>
                  <a:pt x="808163" y="231153"/>
                </a:cubicBezTo>
                <a:cubicBezTo>
                  <a:pt x="979861" y="205989"/>
                  <a:pt x="984300" y="7635"/>
                  <a:pt x="1030185" y="234"/>
                </a:cubicBezTo>
                <a:cubicBezTo>
                  <a:pt x="1076070" y="-7167"/>
                  <a:pt x="975420" y="163062"/>
                  <a:pt x="1083471" y="186746"/>
                </a:cubicBezTo>
                <a:cubicBezTo>
                  <a:pt x="1191522" y="210430"/>
                  <a:pt x="1678491" y="142338"/>
                  <a:pt x="1678491" y="142338"/>
                </a:cubicBezTo>
                <a:lnTo>
                  <a:pt x="1678491" y="142338"/>
                </a:ln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83241" y="3219822"/>
            <a:ext cx="2882483" cy="1336214"/>
            <a:chOff x="83241" y="3219822"/>
            <a:chExt cx="2882483" cy="1336214"/>
          </a:xfrm>
        </p:grpSpPr>
        <p:sp>
          <p:nvSpPr>
            <p:cNvPr id="17" name="TextBox 16"/>
            <p:cNvSpPr txBox="1"/>
            <p:nvPr/>
          </p:nvSpPr>
          <p:spPr>
            <a:xfrm>
              <a:off x="107504" y="3435846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 smtClean="0">
                  <a:latin typeface="+mn-lt"/>
                </a:rPr>
                <a:t>3, 7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43608" y="3219822"/>
              <a:ext cx="108012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800" b="1" dirty="0" smtClean="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min( … )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67744" y="3435846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latin typeface="+mn-lt"/>
                </a:rPr>
                <a:t>3</a:t>
              </a:r>
              <a:r>
                <a:rPr lang="en-US" b="1" dirty="0" smtClean="0">
                  <a:latin typeface="+mn-lt"/>
                </a:rPr>
                <a:t> 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705668" y="3511906"/>
              <a:ext cx="1678491" cy="237642"/>
            </a:xfrm>
            <a:custGeom>
              <a:avLst/>
              <a:gdLst>
                <a:gd name="connsiteX0" fmla="*/ 0 w 1678491"/>
                <a:gd name="connsiteY0" fmla="*/ 151220 h 237642"/>
                <a:gd name="connsiteX1" fmla="*/ 808163 w 1678491"/>
                <a:gd name="connsiteY1" fmla="*/ 231153 h 237642"/>
                <a:gd name="connsiteX2" fmla="*/ 1030185 w 1678491"/>
                <a:gd name="connsiteY2" fmla="*/ 234 h 237642"/>
                <a:gd name="connsiteX3" fmla="*/ 1083471 w 1678491"/>
                <a:gd name="connsiteY3" fmla="*/ 186746 h 237642"/>
                <a:gd name="connsiteX4" fmla="*/ 1678491 w 1678491"/>
                <a:gd name="connsiteY4" fmla="*/ 142338 h 237642"/>
                <a:gd name="connsiteX5" fmla="*/ 1678491 w 1678491"/>
                <a:gd name="connsiteY5" fmla="*/ 142338 h 23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491" h="237642">
                  <a:moveTo>
                    <a:pt x="0" y="151220"/>
                  </a:moveTo>
                  <a:cubicBezTo>
                    <a:pt x="318232" y="203768"/>
                    <a:pt x="636465" y="256317"/>
                    <a:pt x="808163" y="231153"/>
                  </a:cubicBezTo>
                  <a:cubicBezTo>
                    <a:pt x="979861" y="205989"/>
                    <a:pt x="984300" y="7635"/>
                    <a:pt x="1030185" y="234"/>
                  </a:cubicBezTo>
                  <a:cubicBezTo>
                    <a:pt x="1076070" y="-7167"/>
                    <a:pt x="975420" y="163062"/>
                    <a:pt x="1083471" y="186746"/>
                  </a:cubicBezTo>
                  <a:cubicBezTo>
                    <a:pt x="1191522" y="210430"/>
                    <a:pt x="1678491" y="142338"/>
                    <a:pt x="1678491" y="142338"/>
                  </a:cubicBezTo>
                  <a:lnTo>
                    <a:pt x="1678491" y="142338"/>
                  </a:lnTo>
                </a:path>
              </a:pathLst>
            </a:cu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3241" y="4155926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latin typeface="+mn-lt"/>
                </a:rPr>
                <a:t>3, 7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21508" y="3939902"/>
              <a:ext cx="108012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8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n-lt"/>
                </a:rPr>
                <a:t>max( … )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17652" y="4155926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 smtClean="0">
                  <a:latin typeface="+mn-lt"/>
                </a:rPr>
                <a:t>7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683568" y="4231986"/>
              <a:ext cx="1678491" cy="237642"/>
            </a:xfrm>
            <a:custGeom>
              <a:avLst/>
              <a:gdLst>
                <a:gd name="connsiteX0" fmla="*/ 0 w 1678491"/>
                <a:gd name="connsiteY0" fmla="*/ 151220 h 237642"/>
                <a:gd name="connsiteX1" fmla="*/ 808163 w 1678491"/>
                <a:gd name="connsiteY1" fmla="*/ 231153 h 237642"/>
                <a:gd name="connsiteX2" fmla="*/ 1030185 w 1678491"/>
                <a:gd name="connsiteY2" fmla="*/ 234 h 237642"/>
                <a:gd name="connsiteX3" fmla="*/ 1083471 w 1678491"/>
                <a:gd name="connsiteY3" fmla="*/ 186746 h 237642"/>
                <a:gd name="connsiteX4" fmla="*/ 1678491 w 1678491"/>
                <a:gd name="connsiteY4" fmla="*/ 142338 h 237642"/>
                <a:gd name="connsiteX5" fmla="*/ 1678491 w 1678491"/>
                <a:gd name="connsiteY5" fmla="*/ 142338 h 23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491" h="237642">
                  <a:moveTo>
                    <a:pt x="0" y="151220"/>
                  </a:moveTo>
                  <a:cubicBezTo>
                    <a:pt x="318232" y="203768"/>
                    <a:pt x="636465" y="256317"/>
                    <a:pt x="808163" y="231153"/>
                  </a:cubicBezTo>
                  <a:cubicBezTo>
                    <a:pt x="979861" y="205989"/>
                    <a:pt x="984300" y="7635"/>
                    <a:pt x="1030185" y="234"/>
                  </a:cubicBezTo>
                  <a:cubicBezTo>
                    <a:pt x="1076070" y="-7167"/>
                    <a:pt x="975420" y="163062"/>
                    <a:pt x="1083471" y="186746"/>
                  </a:cubicBezTo>
                  <a:cubicBezTo>
                    <a:pt x="1191522" y="210430"/>
                    <a:pt x="1678491" y="142338"/>
                    <a:pt x="1678491" y="142338"/>
                  </a:cubicBezTo>
                  <a:lnTo>
                    <a:pt x="1678491" y="142338"/>
                  </a:lnTo>
                </a:path>
              </a:pathLst>
            </a:cu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037732" y="3219822"/>
            <a:ext cx="2858220" cy="1336214"/>
            <a:chOff x="3037732" y="3219822"/>
            <a:chExt cx="2858220" cy="1336214"/>
          </a:xfrm>
        </p:grpSpPr>
        <p:sp>
          <p:nvSpPr>
            <p:cNvPr id="25" name="TextBox 24"/>
            <p:cNvSpPr txBox="1"/>
            <p:nvPr/>
          </p:nvSpPr>
          <p:spPr>
            <a:xfrm>
              <a:off x="3037732" y="3435846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 smtClean="0">
                  <a:latin typeface="+mn-lt"/>
                </a:rPr>
                <a:t>-5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73836" y="3219822"/>
              <a:ext cx="108012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800" b="1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abs( … ) 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97972" y="3435846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 smtClean="0">
                  <a:latin typeface="+mn-lt"/>
                </a:rPr>
                <a:t>5 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3635896" y="3511906"/>
              <a:ext cx="1678491" cy="237642"/>
            </a:xfrm>
            <a:custGeom>
              <a:avLst/>
              <a:gdLst>
                <a:gd name="connsiteX0" fmla="*/ 0 w 1678491"/>
                <a:gd name="connsiteY0" fmla="*/ 151220 h 237642"/>
                <a:gd name="connsiteX1" fmla="*/ 808163 w 1678491"/>
                <a:gd name="connsiteY1" fmla="*/ 231153 h 237642"/>
                <a:gd name="connsiteX2" fmla="*/ 1030185 w 1678491"/>
                <a:gd name="connsiteY2" fmla="*/ 234 h 237642"/>
                <a:gd name="connsiteX3" fmla="*/ 1083471 w 1678491"/>
                <a:gd name="connsiteY3" fmla="*/ 186746 h 237642"/>
                <a:gd name="connsiteX4" fmla="*/ 1678491 w 1678491"/>
                <a:gd name="connsiteY4" fmla="*/ 142338 h 237642"/>
                <a:gd name="connsiteX5" fmla="*/ 1678491 w 1678491"/>
                <a:gd name="connsiteY5" fmla="*/ 142338 h 23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491" h="237642">
                  <a:moveTo>
                    <a:pt x="0" y="151220"/>
                  </a:moveTo>
                  <a:cubicBezTo>
                    <a:pt x="318232" y="203768"/>
                    <a:pt x="636465" y="256317"/>
                    <a:pt x="808163" y="231153"/>
                  </a:cubicBezTo>
                  <a:cubicBezTo>
                    <a:pt x="979861" y="205989"/>
                    <a:pt x="984300" y="7635"/>
                    <a:pt x="1030185" y="234"/>
                  </a:cubicBezTo>
                  <a:cubicBezTo>
                    <a:pt x="1076070" y="-7167"/>
                    <a:pt x="975420" y="163062"/>
                    <a:pt x="1083471" y="186746"/>
                  </a:cubicBezTo>
                  <a:cubicBezTo>
                    <a:pt x="1191522" y="210430"/>
                    <a:pt x="1678491" y="142338"/>
                    <a:pt x="1678491" y="142338"/>
                  </a:cubicBezTo>
                  <a:lnTo>
                    <a:pt x="1678491" y="142338"/>
                  </a:lnTo>
                </a:path>
              </a:pathLst>
            </a:cu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159648" y="4155926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 smtClean="0">
                  <a:latin typeface="+mn-lt"/>
                </a:rPr>
                <a:t>5 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51736" y="3939902"/>
              <a:ext cx="108012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800" b="1" dirty="0" smtClean="0">
                  <a:solidFill>
                    <a:srgbClr val="E46C0A"/>
                  </a:solidFill>
                  <a:latin typeface="+mn-lt"/>
                </a:rPr>
                <a:t>abs( … )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7880" y="4155926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 smtClean="0">
                  <a:latin typeface="+mn-lt"/>
                </a:rPr>
                <a:t>5 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613796" y="4231986"/>
              <a:ext cx="1678491" cy="237642"/>
            </a:xfrm>
            <a:custGeom>
              <a:avLst/>
              <a:gdLst>
                <a:gd name="connsiteX0" fmla="*/ 0 w 1678491"/>
                <a:gd name="connsiteY0" fmla="*/ 151220 h 237642"/>
                <a:gd name="connsiteX1" fmla="*/ 808163 w 1678491"/>
                <a:gd name="connsiteY1" fmla="*/ 231153 h 237642"/>
                <a:gd name="connsiteX2" fmla="*/ 1030185 w 1678491"/>
                <a:gd name="connsiteY2" fmla="*/ 234 h 237642"/>
                <a:gd name="connsiteX3" fmla="*/ 1083471 w 1678491"/>
                <a:gd name="connsiteY3" fmla="*/ 186746 h 237642"/>
                <a:gd name="connsiteX4" fmla="*/ 1678491 w 1678491"/>
                <a:gd name="connsiteY4" fmla="*/ 142338 h 237642"/>
                <a:gd name="connsiteX5" fmla="*/ 1678491 w 1678491"/>
                <a:gd name="connsiteY5" fmla="*/ 142338 h 23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491" h="237642">
                  <a:moveTo>
                    <a:pt x="0" y="151220"/>
                  </a:moveTo>
                  <a:cubicBezTo>
                    <a:pt x="318232" y="203768"/>
                    <a:pt x="636465" y="256317"/>
                    <a:pt x="808163" y="231153"/>
                  </a:cubicBezTo>
                  <a:cubicBezTo>
                    <a:pt x="979861" y="205989"/>
                    <a:pt x="984300" y="7635"/>
                    <a:pt x="1030185" y="234"/>
                  </a:cubicBezTo>
                  <a:cubicBezTo>
                    <a:pt x="1076070" y="-7167"/>
                    <a:pt x="975420" y="163062"/>
                    <a:pt x="1083471" y="186746"/>
                  </a:cubicBezTo>
                  <a:cubicBezTo>
                    <a:pt x="1191522" y="210430"/>
                    <a:pt x="1678491" y="142338"/>
                    <a:pt x="1678491" y="142338"/>
                  </a:cubicBezTo>
                  <a:lnTo>
                    <a:pt x="1678491" y="142338"/>
                  </a:lnTo>
                </a:path>
              </a:pathLst>
            </a:cu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062068" y="3147814"/>
            <a:ext cx="2811314" cy="1336214"/>
            <a:chOff x="6062068" y="3147814"/>
            <a:chExt cx="2811314" cy="1336214"/>
          </a:xfrm>
        </p:grpSpPr>
        <p:sp>
          <p:nvSpPr>
            <p:cNvPr id="33" name="TextBox 32"/>
            <p:cNvSpPr txBox="1"/>
            <p:nvPr/>
          </p:nvSpPr>
          <p:spPr>
            <a:xfrm>
              <a:off x="6062068" y="3363838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 smtClean="0">
                  <a:latin typeface="+mn-lt"/>
                </a:rPr>
                <a:t>5.3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998172" y="3147814"/>
              <a:ext cx="117422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800" b="1" dirty="0" smtClean="0">
                  <a:solidFill>
                    <a:schemeClr val="accent4">
                      <a:lumMod val="75000"/>
                    </a:schemeClr>
                  </a:solidFill>
                  <a:latin typeface="+mn-lt"/>
                </a:rPr>
                <a:t>round( … ) 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222308" y="3363838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 smtClean="0">
                  <a:latin typeface="+mn-lt"/>
                </a:rPr>
                <a:t>5 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6660232" y="3439898"/>
              <a:ext cx="1678491" cy="237642"/>
            </a:xfrm>
            <a:custGeom>
              <a:avLst/>
              <a:gdLst>
                <a:gd name="connsiteX0" fmla="*/ 0 w 1678491"/>
                <a:gd name="connsiteY0" fmla="*/ 151220 h 237642"/>
                <a:gd name="connsiteX1" fmla="*/ 808163 w 1678491"/>
                <a:gd name="connsiteY1" fmla="*/ 231153 h 237642"/>
                <a:gd name="connsiteX2" fmla="*/ 1030185 w 1678491"/>
                <a:gd name="connsiteY2" fmla="*/ 234 h 237642"/>
                <a:gd name="connsiteX3" fmla="*/ 1083471 w 1678491"/>
                <a:gd name="connsiteY3" fmla="*/ 186746 h 237642"/>
                <a:gd name="connsiteX4" fmla="*/ 1678491 w 1678491"/>
                <a:gd name="connsiteY4" fmla="*/ 142338 h 237642"/>
                <a:gd name="connsiteX5" fmla="*/ 1678491 w 1678491"/>
                <a:gd name="connsiteY5" fmla="*/ 142338 h 23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491" h="237642">
                  <a:moveTo>
                    <a:pt x="0" y="151220"/>
                  </a:moveTo>
                  <a:cubicBezTo>
                    <a:pt x="318232" y="203768"/>
                    <a:pt x="636465" y="256317"/>
                    <a:pt x="808163" y="231153"/>
                  </a:cubicBezTo>
                  <a:cubicBezTo>
                    <a:pt x="979861" y="205989"/>
                    <a:pt x="984300" y="7635"/>
                    <a:pt x="1030185" y="234"/>
                  </a:cubicBezTo>
                  <a:cubicBezTo>
                    <a:pt x="1076070" y="-7167"/>
                    <a:pt x="975420" y="163062"/>
                    <a:pt x="1083471" y="186746"/>
                  </a:cubicBezTo>
                  <a:cubicBezTo>
                    <a:pt x="1191522" y="210430"/>
                    <a:pt x="1678491" y="142338"/>
                    <a:pt x="1678491" y="142338"/>
                  </a:cubicBezTo>
                  <a:lnTo>
                    <a:pt x="1678491" y="142338"/>
                  </a:lnTo>
                </a:path>
              </a:pathLst>
            </a:cu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84168" y="4083918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 smtClean="0">
                  <a:latin typeface="+mn-lt"/>
                </a:rPr>
                <a:t>5.8 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976072" y="3867894"/>
              <a:ext cx="119632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800" b="1" dirty="0" smtClean="0">
                  <a:solidFill>
                    <a:srgbClr val="604A7B"/>
                  </a:solidFill>
                  <a:latin typeface="+mn-lt"/>
                </a:rPr>
                <a:t>round( … ) 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225310" y="4083918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latin typeface="+mn-lt"/>
                </a:rPr>
                <a:t>6</a:t>
              </a:r>
              <a:r>
                <a:rPr lang="en-US" b="1" dirty="0" smtClean="0">
                  <a:latin typeface="+mn-lt"/>
                </a:rPr>
                <a:t> 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6638132" y="4159978"/>
              <a:ext cx="1678491" cy="237642"/>
            </a:xfrm>
            <a:custGeom>
              <a:avLst/>
              <a:gdLst>
                <a:gd name="connsiteX0" fmla="*/ 0 w 1678491"/>
                <a:gd name="connsiteY0" fmla="*/ 151220 h 237642"/>
                <a:gd name="connsiteX1" fmla="*/ 808163 w 1678491"/>
                <a:gd name="connsiteY1" fmla="*/ 231153 h 237642"/>
                <a:gd name="connsiteX2" fmla="*/ 1030185 w 1678491"/>
                <a:gd name="connsiteY2" fmla="*/ 234 h 237642"/>
                <a:gd name="connsiteX3" fmla="*/ 1083471 w 1678491"/>
                <a:gd name="connsiteY3" fmla="*/ 186746 h 237642"/>
                <a:gd name="connsiteX4" fmla="*/ 1678491 w 1678491"/>
                <a:gd name="connsiteY4" fmla="*/ 142338 h 237642"/>
                <a:gd name="connsiteX5" fmla="*/ 1678491 w 1678491"/>
                <a:gd name="connsiteY5" fmla="*/ 142338 h 23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491" h="237642">
                  <a:moveTo>
                    <a:pt x="0" y="151220"/>
                  </a:moveTo>
                  <a:cubicBezTo>
                    <a:pt x="318232" y="203768"/>
                    <a:pt x="636465" y="256317"/>
                    <a:pt x="808163" y="231153"/>
                  </a:cubicBezTo>
                  <a:cubicBezTo>
                    <a:pt x="979861" y="205989"/>
                    <a:pt x="984300" y="7635"/>
                    <a:pt x="1030185" y="234"/>
                  </a:cubicBezTo>
                  <a:cubicBezTo>
                    <a:pt x="1076070" y="-7167"/>
                    <a:pt x="975420" y="163062"/>
                    <a:pt x="1083471" y="186746"/>
                  </a:cubicBezTo>
                  <a:cubicBezTo>
                    <a:pt x="1191522" y="210430"/>
                    <a:pt x="1678491" y="142338"/>
                    <a:pt x="1678491" y="142338"/>
                  </a:cubicBezTo>
                  <a:lnTo>
                    <a:pt x="1678491" y="142338"/>
                  </a:lnTo>
                </a:path>
              </a:pathLst>
            </a:cu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0026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  <p:bldP spid="11" grpId="0"/>
      <p:bldP spid="1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898073"/>
            <a:ext cx="5842992" cy="665565"/>
          </a:xfrm>
        </p:spPr>
        <p:txBody>
          <a:bodyPr/>
          <a:lstStyle/>
          <a:p>
            <a:r>
              <a:rPr lang="en-US" dirty="0" smtClean="0"/>
              <a:t>Not all the functions are built-in…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Python Modules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0" y="1491630"/>
            <a:ext cx="2133600" cy="229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35646"/>
            <a:ext cx="3284735" cy="21933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1920" y="2067694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>
                <a:solidFill>
                  <a:srgbClr val="984807"/>
                </a:solidFill>
                <a:latin typeface="+mn-lt"/>
              </a:rPr>
              <a:t>i</a:t>
            </a: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mport </a:t>
            </a:r>
            <a:r>
              <a:rPr lang="en-US" sz="1800" dirty="0" err="1" smtClean="0">
                <a:latin typeface="+mn-lt"/>
              </a:rPr>
              <a:t>module_name</a:t>
            </a:r>
            <a:endParaRPr lang="en-US" sz="1800" dirty="0" smtClean="0">
              <a:latin typeface="+mn-lt"/>
            </a:endParaRPr>
          </a:p>
        </p:txBody>
      </p:sp>
      <p:pic>
        <p:nvPicPr>
          <p:cNvPr id="8" name="Picture 26" descr="2006-10-28_Python_in_60_Minut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4" t="68115" r="19565" b="1450"/>
          <a:stretch>
            <a:fillRect/>
          </a:stretch>
        </p:blipFill>
        <p:spPr bwMode="auto">
          <a:xfrm>
            <a:off x="4373862" y="3075806"/>
            <a:ext cx="1566290" cy="557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urved Connector 9"/>
          <p:cNvCxnSpPr>
            <a:stCxn id="6" idx="3"/>
            <a:endCxn id="8" idx="1"/>
          </p:cNvCxnSpPr>
          <p:nvPr/>
        </p:nvCxnSpPr>
        <p:spPr>
          <a:xfrm>
            <a:off x="3464247" y="2732307"/>
            <a:ext cx="909615" cy="6222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8" idx="3"/>
            <a:endCxn id="5" idx="1"/>
          </p:cNvCxnSpPr>
          <p:nvPr/>
        </p:nvCxnSpPr>
        <p:spPr>
          <a:xfrm flipV="1">
            <a:off x="5940152" y="2640980"/>
            <a:ext cx="792088" cy="713569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75856" y="4192801"/>
            <a:ext cx="3312368" cy="3231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dirty="0" err="1" smtClean="0">
                <a:latin typeface="+mn-lt"/>
              </a:rPr>
              <a:t>module_name.function_name</a:t>
            </a:r>
            <a:r>
              <a:rPr lang="en-US" sz="1800" dirty="0" smtClean="0">
                <a:latin typeface="+mn-lt"/>
              </a:rPr>
              <a:t>( 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114" y="4108415"/>
            <a:ext cx="926728" cy="50820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6" idx="2"/>
            <a:endCxn id="16" idx="0"/>
          </p:cNvCxnSpPr>
          <p:nvPr/>
        </p:nvCxnSpPr>
        <p:spPr>
          <a:xfrm>
            <a:off x="1821880" y="3828967"/>
            <a:ext cx="1598" cy="2794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3"/>
            <a:endCxn id="14" idx="1"/>
          </p:cNvCxnSpPr>
          <p:nvPr/>
        </p:nvCxnSpPr>
        <p:spPr>
          <a:xfrm flipV="1">
            <a:off x="2286842" y="4354384"/>
            <a:ext cx="989014" cy="81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219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059582"/>
            <a:ext cx="3779912" cy="1350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380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Math functions</a:t>
            </a:r>
            <a:endParaRPr lang="en-US" dirty="0" smtClean="0"/>
          </a:p>
        </p:txBody>
      </p:sp>
      <p:sp>
        <p:nvSpPr>
          <p:cNvPr id="5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F6DA6-1DB0-7748-93BA-ED47638E09C9}" type="slidenum">
              <a:rPr lang="en-US" smtClean="0"/>
              <a:pPr/>
              <a:t>59</a:t>
            </a:fld>
            <a:endParaRPr lang="en-US"/>
          </a:p>
        </p:txBody>
      </p:sp>
      <p:graphicFrame>
        <p:nvGraphicFramePr>
          <p:cNvPr id="1538116" name="Group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945481"/>
              </p:ext>
            </p:extLst>
          </p:nvPr>
        </p:nvGraphicFramePr>
        <p:xfrm>
          <a:off x="539552" y="1059582"/>
          <a:ext cx="4176464" cy="2168127"/>
        </p:xfrm>
        <a:graphic>
          <a:graphicData uri="http://schemas.openxmlformats.org/drawingml/2006/table">
            <a:tbl>
              <a:tblPr/>
              <a:tblGrid>
                <a:gridCol w="1687674"/>
                <a:gridCol w="2488790"/>
              </a:tblGrid>
              <a:tr h="2405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Command name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05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ceil(</a:t>
                      </a:r>
                      <a:r>
                        <a:rPr kumimoji="0" lang="en-US" sz="11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rounds up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05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floor(</a:t>
                      </a:r>
                      <a:r>
                        <a:rPr kumimoji="0" lang="en-US" sz="11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rounds down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6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log(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logarithm, base </a:t>
                      </a:r>
                      <a:r>
                        <a:rPr kumimoji="0" lang="en-US" sz="11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e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05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log10(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logarithm, base 10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6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sin(</a:t>
                      </a:r>
                      <a:r>
                        <a:rPr kumimoji="0" lang="en-US" sz="11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sine, in radians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6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cos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(</a:t>
                      </a:r>
                      <a:r>
                        <a:rPr kumimoji="0" lang="en-US" sz="11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cosine, in radians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05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sqrt(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square root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05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[…]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538115" name="Group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296843"/>
              </p:ext>
            </p:extLst>
          </p:nvPr>
        </p:nvGraphicFramePr>
        <p:xfrm>
          <a:off x="539552" y="3363838"/>
          <a:ext cx="2771775" cy="742950"/>
        </p:xfrm>
        <a:graphic>
          <a:graphicData uri="http://schemas.openxmlformats.org/drawingml/2006/table">
            <a:tbl>
              <a:tblPr/>
              <a:tblGrid>
                <a:gridCol w="1219200"/>
                <a:gridCol w="1552575"/>
              </a:tblGrid>
              <a:tr h="247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Constant 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e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2.7182818...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pi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3.1415926...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3723878"/>
            <a:ext cx="2314894" cy="735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ight Arrow 12"/>
          <p:cNvSpPr/>
          <p:nvPr/>
        </p:nvSpPr>
        <p:spPr>
          <a:xfrm rot="5400000">
            <a:off x="6738537" y="2395835"/>
            <a:ext cx="347446" cy="5040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376" y="349051"/>
            <a:ext cx="1080120" cy="9053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256" y="339502"/>
            <a:ext cx="1132208" cy="912654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6084168" y="3867894"/>
            <a:ext cx="419454" cy="5040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266" y="2864947"/>
            <a:ext cx="1625352" cy="4113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6871" y="3814984"/>
            <a:ext cx="1728192" cy="60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4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… easier to be managed 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987574"/>
            <a:ext cx="1460500" cy="1152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795886"/>
            <a:ext cx="1440160" cy="6102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3219822"/>
            <a:ext cx="1641350" cy="13666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2" y="2283718"/>
            <a:ext cx="2676514" cy="1124136"/>
          </a:xfrm>
          <a:prstGeom prst="rect">
            <a:avLst/>
          </a:prstGeom>
        </p:spPr>
      </p:pic>
      <p:pic>
        <p:nvPicPr>
          <p:cNvPr id="12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435846"/>
            <a:ext cx="1512168" cy="1121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363838"/>
            <a:ext cx="1296144" cy="11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95686"/>
            <a:ext cx="1440284" cy="1191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9542"/>
            <a:ext cx="22066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067694"/>
            <a:ext cx="1872208" cy="129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139702"/>
            <a:ext cx="1760537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91830"/>
            <a:ext cx="1152128" cy="114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843558"/>
            <a:ext cx="1852613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771550"/>
            <a:ext cx="227806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825" y="4804995"/>
            <a:ext cx="759384" cy="224409"/>
          </a:xfrm>
        </p:spPr>
        <p:txBody>
          <a:bodyPr/>
          <a:lstStyle/>
          <a:p>
            <a:pPr>
              <a:defRPr/>
            </a:pPr>
            <a:r>
              <a:rPr lang="it-IT" dirty="0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6</a:t>
            </a:fld>
            <a:r>
              <a:rPr lang="it-IT" dirty="0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13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“Random”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075806"/>
            <a:ext cx="3503734" cy="1296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927" y="915567"/>
            <a:ext cx="1437153" cy="16561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915566"/>
            <a:ext cx="2160240" cy="17052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160" y="915565"/>
            <a:ext cx="2448272" cy="166673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788024" y="3651870"/>
            <a:ext cx="648072" cy="5760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1424" y="3555599"/>
            <a:ext cx="2594992" cy="80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89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93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Conditions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00600" y="3507854"/>
            <a:ext cx="3635896" cy="1085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walk()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person = </a:t>
            </a:r>
            <a:r>
              <a:rPr lang="en-US" sz="1600" dirty="0" err="1" smtClean="0">
                <a:latin typeface="Courier New" charset="0"/>
              </a:rPr>
              <a:t>meet_someone</a:t>
            </a:r>
            <a:r>
              <a:rPr lang="en-US" sz="1600" dirty="0" smtClean="0">
                <a:latin typeface="Courier New" charset="0"/>
              </a:rPr>
              <a:t>()</a:t>
            </a:r>
            <a:endParaRPr lang="en-US" sz="1600" dirty="0">
              <a:latin typeface="Courier New" charset="0"/>
            </a:endParaRP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</a:rPr>
              <a:t>if person is nice:</a:t>
            </a:r>
            <a:endParaRPr lang="en-US" sz="1600" b="1" dirty="0">
              <a:solidFill>
                <a:schemeClr val="accent6">
                  <a:lumMod val="50000"/>
                </a:schemeClr>
              </a:solidFill>
              <a:latin typeface="Courier New" charset="0"/>
            </a:endParaRP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	say(“Hello!”)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>
                <a:latin typeface="Courier New" charset="0"/>
              </a:rPr>
              <a:t>w</a:t>
            </a:r>
            <a:r>
              <a:rPr lang="en-US" sz="1600" dirty="0" smtClean="0">
                <a:latin typeface="Courier New" charset="0"/>
              </a:rPr>
              <a:t>alk()</a:t>
            </a:r>
            <a:endParaRPr lang="en-US" sz="1600" dirty="0">
              <a:latin typeface="Courier New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913190"/>
            <a:ext cx="1800200" cy="8617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771550"/>
            <a:ext cx="1800200" cy="114501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067944" y="1056025"/>
            <a:ext cx="648072" cy="5760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64296" y="2547398"/>
            <a:ext cx="3635896" cy="888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walk()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person = </a:t>
            </a:r>
            <a:r>
              <a:rPr lang="en-US" sz="1600" dirty="0" err="1" smtClean="0">
                <a:latin typeface="Courier New" charset="0"/>
              </a:rPr>
              <a:t>meet_someone</a:t>
            </a:r>
            <a:r>
              <a:rPr lang="en-US" sz="1600" dirty="0" smtClean="0">
                <a:latin typeface="Courier New" charset="0"/>
              </a:rPr>
              <a:t>()</a:t>
            </a:r>
            <a:endParaRPr lang="en-US" sz="1600" dirty="0">
              <a:latin typeface="Courier New" charset="0"/>
            </a:endParaRP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say(“Hello!”)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>
                <a:latin typeface="Courier New" charset="0"/>
              </a:rPr>
              <a:t>w</a:t>
            </a:r>
            <a:r>
              <a:rPr lang="en-US" sz="1600" dirty="0" smtClean="0">
                <a:latin typeface="Courier New" charset="0"/>
              </a:rPr>
              <a:t>alk()</a:t>
            </a:r>
            <a:endParaRPr lang="en-US" sz="1600" dirty="0">
              <a:latin typeface="Courier New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96" y="2427734"/>
            <a:ext cx="2158380" cy="11067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360" y="2458535"/>
            <a:ext cx="1080120" cy="905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240" y="2448986"/>
            <a:ext cx="1132208" cy="912654"/>
          </a:xfrm>
          <a:prstGeom prst="rect">
            <a:avLst/>
          </a:prstGeom>
        </p:spPr>
      </p:pic>
      <p:sp>
        <p:nvSpPr>
          <p:cNvPr id="13" name="Left Arrow 12"/>
          <p:cNvSpPr/>
          <p:nvPr/>
        </p:nvSpPr>
        <p:spPr>
          <a:xfrm>
            <a:off x="5940152" y="2734864"/>
            <a:ext cx="504056" cy="288032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55776" y="3867894"/>
            <a:ext cx="1584176" cy="61657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Do you really want to say “hello” to everyone?</a:t>
            </a:r>
          </a:p>
        </p:txBody>
      </p:sp>
      <p:sp>
        <p:nvSpPr>
          <p:cNvPr id="14" name="Bent Arrow 13"/>
          <p:cNvSpPr/>
          <p:nvPr/>
        </p:nvSpPr>
        <p:spPr>
          <a:xfrm flipV="1">
            <a:off x="4139952" y="3507854"/>
            <a:ext cx="1008112" cy="792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241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3" grpId="0" animBg="1"/>
      <p:bldP spid="15" grpId="0" animBg="1"/>
      <p:bldP spid="1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5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if(-</a:t>
            </a:r>
            <a:r>
              <a:rPr lang="en-US" dirty="0" err="1" smtClean="0"/>
              <a:t>elif</a:t>
            </a:r>
            <a:r>
              <a:rPr lang="en-US" dirty="0" smtClean="0"/>
              <a:t>)-else</a:t>
            </a:r>
            <a:endParaRPr lang="en-US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33FA6-74C3-0445-9309-8E26084B2CC7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10" name="Picture 4" descr="if_stat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15566"/>
            <a:ext cx="2151063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65672" y="261200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4" descr="if_el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843558"/>
            <a:ext cx="3240360" cy="2103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nested_if_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843558"/>
            <a:ext cx="2590800" cy="202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880" y="3162096"/>
            <a:ext cx="1916956" cy="1098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8264" y="3162096"/>
            <a:ext cx="1794148" cy="14410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528" y="3162096"/>
            <a:ext cx="1872208" cy="610649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503548" y="3724748"/>
            <a:ext cx="216024" cy="432048"/>
          </a:xfrm>
          <a:prstGeom prst="lef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95536" y="4120793"/>
            <a:ext cx="1800200" cy="323165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4 spaces or 1Tab</a:t>
            </a:r>
          </a:p>
        </p:txBody>
      </p:sp>
    </p:spTree>
    <p:extLst>
      <p:ext uri="{BB962C8B-B14F-4D97-AF65-F5344CB8AC3E}">
        <p14:creationId xmlns:p14="http://schemas.microsoft.com/office/powerpoint/2010/main" val="129656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1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843558"/>
            <a:ext cx="8323726" cy="259228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Many logical expressions use relational operators: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Logical expressions can be combined with logical operators: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5001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Conditions</a:t>
            </a:r>
            <a:endParaRPr lang="en-US" dirty="0" smtClean="0"/>
          </a:p>
        </p:txBody>
      </p:sp>
      <p:sp>
        <p:nvSpPr>
          <p:cNvPr id="6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E175-4AEA-E648-A569-8972ADF87673}" type="slidenum">
              <a:rPr lang="en-US" smtClean="0"/>
              <a:pPr/>
              <a:t>64</a:t>
            </a:fld>
            <a:endParaRPr lang="en-US"/>
          </a:p>
        </p:txBody>
      </p:sp>
      <p:graphicFrame>
        <p:nvGraphicFramePr>
          <p:cNvPr id="1500279" name="Group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646876"/>
              </p:ext>
            </p:extLst>
          </p:nvPr>
        </p:nvGraphicFramePr>
        <p:xfrm>
          <a:off x="755576" y="3487266"/>
          <a:ext cx="7632848" cy="1028700"/>
        </p:xfrm>
        <a:graphic>
          <a:graphicData uri="http://schemas.openxmlformats.org/drawingml/2006/table">
            <a:tbl>
              <a:tblPr/>
              <a:tblGrid>
                <a:gridCol w="1532602"/>
                <a:gridCol w="3219926"/>
                <a:gridCol w="1662508"/>
                <a:gridCol w="1217812"/>
              </a:tblGrid>
              <a:tr h="257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Operator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Meaning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Example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Result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and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True if both True, False otherwise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9 != 6 and 2 &lt; 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True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or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  <a:defRPr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True if at least one True, False otherwise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2 == 3 or -1 &lt; 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True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not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  <a:defRPr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True if False, False otherwise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not 7 &gt; 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False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500237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47791"/>
              </p:ext>
            </p:extLst>
          </p:nvPr>
        </p:nvGraphicFramePr>
        <p:xfrm>
          <a:off x="762001" y="1156097"/>
          <a:ext cx="7585075" cy="1758554"/>
        </p:xfrm>
        <a:graphic>
          <a:graphicData uri="http://schemas.openxmlformats.org/drawingml/2006/table">
            <a:tbl>
              <a:tblPr/>
              <a:tblGrid>
                <a:gridCol w="1524000"/>
                <a:gridCol w="2641600"/>
                <a:gridCol w="1895475"/>
                <a:gridCol w="1524000"/>
              </a:tblGrid>
              <a:tr h="2512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Operator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Meaning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Example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Result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2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==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equals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1 + 1 == 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True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2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!=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does not equal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3.2 != 2.5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True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2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&lt;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less than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10 &lt; 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False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2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&gt;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greater than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10 &gt; 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True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2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&lt;=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less than or equal to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126 &lt;= 100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False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2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&gt;=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greater than or equal to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5.0 &gt;= 5.0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True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1921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46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Need of iterative constructs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3528" y="2139702"/>
            <a:ext cx="3635896" cy="2661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[…]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walk()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person = </a:t>
            </a:r>
            <a:r>
              <a:rPr lang="en-US" sz="1600" dirty="0" err="1" smtClean="0">
                <a:latin typeface="Courier New" charset="0"/>
              </a:rPr>
              <a:t>meet_someone</a:t>
            </a:r>
            <a:r>
              <a:rPr lang="en-US" sz="1600" dirty="0" smtClean="0">
                <a:latin typeface="Courier New" charset="0"/>
              </a:rPr>
              <a:t>()</a:t>
            </a:r>
            <a:endParaRPr lang="en-US" sz="1600" dirty="0">
              <a:latin typeface="Courier New" charset="0"/>
            </a:endParaRP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say(“Hello!”)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walk</a:t>
            </a:r>
            <a:r>
              <a:rPr lang="en-US" sz="1600" dirty="0">
                <a:latin typeface="Courier New" charset="0"/>
              </a:rPr>
              <a:t>()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>
                <a:latin typeface="Courier New" charset="0"/>
              </a:rPr>
              <a:t>person = </a:t>
            </a:r>
            <a:r>
              <a:rPr lang="en-US" sz="1600" dirty="0" err="1">
                <a:latin typeface="Courier New" charset="0"/>
              </a:rPr>
              <a:t>meet_someone</a:t>
            </a:r>
            <a:r>
              <a:rPr lang="en-US" sz="1600" dirty="0">
                <a:latin typeface="Courier New" charset="0"/>
              </a:rPr>
              <a:t>()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>
                <a:latin typeface="Courier New" charset="0"/>
              </a:rPr>
              <a:t>say(“Hello!</a:t>
            </a:r>
            <a:r>
              <a:rPr lang="en-US" sz="1600" dirty="0" smtClean="0">
                <a:latin typeface="Courier New" charset="0"/>
              </a:rPr>
              <a:t>”)</a:t>
            </a:r>
          </a:p>
          <a:p>
            <a:pPr marL="180975" lvl="1">
              <a:lnSpc>
                <a:spcPct val="80000"/>
              </a:lnSpc>
              <a:defRPr/>
            </a:pPr>
            <a:r>
              <a:rPr lang="en-US" sz="1600" dirty="0">
                <a:latin typeface="Courier New" charset="0"/>
              </a:rPr>
              <a:t>walk(</a:t>
            </a:r>
            <a:r>
              <a:rPr lang="en-US" sz="1600" dirty="0" smtClean="0">
                <a:latin typeface="Courier New" charset="0"/>
              </a:rPr>
              <a:t>)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person </a:t>
            </a:r>
            <a:r>
              <a:rPr lang="en-US" sz="1600" dirty="0">
                <a:latin typeface="Courier New" charset="0"/>
              </a:rPr>
              <a:t>= </a:t>
            </a:r>
            <a:r>
              <a:rPr lang="en-US" sz="1600" dirty="0" err="1">
                <a:latin typeface="Courier New" charset="0"/>
              </a:rPr>
              <a:t>meet_someone</a:t>
            </a:r>
            <a:r>
              <a:rPr lang="en-US" sz="1600" dirty="0">
                <a:latin typeface="Courier New" charset="0"/>
              </a:rPr>
              <a:t>()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>
                <a:latin typeface="Courier New" charset="0"/>
              </a:rPr>
              <a:t>say(“Hello!”)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>
                <a:latin typeface="Courier New" charset="0"/>
              </a:rPr>
              <a:t>walk(</a:t>
            </a:r>
            <a:r>
              <a:rPr lang="en-US" sz="1600" dirty="0" smtClean="0">
                <a:latin typeface="Courier New" charset="0"/>
              </a:rPr>
              <a:t>)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[…]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endParaRPr lang="en-US" sz="1600" dirty="0">
              <a:latin typeface="Courier New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888933"/>
            <a:ext cx="2158380" cy="11067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57113" y="2355726"/>
            <a:ext cx="4032448" cy="888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b="1" dirty="0" smtClean="0">
                <a:solidFill>
                  <a:srgbClr val="984807"/>
                </a:solidFill>
                <a:latin typeface="Courier New" charset="0"/>
              </a:rPr>
              <a:t>while not arrived: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	walk()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	person = </a:t>
            </a:r>
            <a:r>
              <a:rPr lang="en-US" sz="1600" dirty="0" err="1" smtClean="0">
                <a:latin typeface="Courier New" charset="0"/>
              </a:rPr>
              <a:t>meet_someone</a:t>
            </a:r>
            <a:r>
              <a:rPr lang="en-US" sz="1600" dirty="0" smtClean="0">
                <a:latin typeface="Courier New" charset="0"/>
              </a:rPr>
              <a:t>()</a:t>
            </a:r>
            <a:endParaRPr lang="en-US" sz="1600" dirty="0">
              <a:latin typeface="Courier New" charset="0"/>
            </a:endParaRP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	say(“Hello!”)</a:t>
            </a:r>
          </a:p>
        </p:txBody>
      </p:sp>
      <p:sp>
        <p:nvSpPr>
          <p:cNvPr id="9" name="Rectangle 8"/>
          <p:cNvSpPr/>
          <p:nvPr/>
        </p:nvSpPr>
        <p:spPr>
          <a:xfrm>
            <a:off x="5057113" y="3483502"/>
            <a:ext cx="4032448" cy="888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b="1" dirty="0">
                <a:solidFill>
                  <a:srgbClr val="984807"/>
                </a:solidFill>
                <a:latin typeface="Courier New" charset="0"/>
              </a:rPr>
              <a:t>f</a:t>
            </a:r>
            <a:r>
              <a:rPr lang="en-US" sz="1600" b="1" dirty="0" smtClean="0">
                <a:solidFill>
                  <a:srgbClr val="984807"/>
                </a:solidFill>
                <a:latin typeface="Courier New" charset="0"/>
              </a:rPr>
              <a:t>or persons on the way: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	walk()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	person = </a:t>
            </a:r>
            <a:r>
              <a:rPr lang="en-US" sz="1600" dirty="0" err="1" smtClean="0">
                <a:latin typeface="Courier New" charset="0"/>
              </a:rPr>
              <a:t>meet_someone</a:t>
            </a:r>
            <a:r>
              <a:rPr lang="en-US" sz="1600" dirty="0" smtClean="0">
                <a:latin typeface="Courier New" charset="0"/>
              </a:rPr>
              <a:t>()</a:t>
            </a:r>
            <a:endParaRPr lang="en-US" sz="1600" dirty="0">
              <a:latin typeface="Courier New" charset="0"/>
            </a:endParaRP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	say(“Hello!”)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55976" y="1059582"/>
            <a:ext cx="1584176" cy="738664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How many persons or for how much time?</a:t>
            </a:r>
          </a:p>
        </p:txBody>
      </p:sp>
      <p:sp>
        <p:nvSpPr>
          <p:cNvPr id="11" name="Left Arrow 10"/>
          <p:cNvSpPr/>
          <p:nvPr/>
        </p:nvSpPr>
        <p:spPr>
          <a:xfrm>
            <a:off x="3491880" y="1309130"/>
            <a:ext cx="504056" cy="288032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848314"/>
            <a:ext cx="792088" cy="94757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3707904" y="3075806"/>
            <a:ext cx="648072" cy="5760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36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898073"/>
            <a:ext cx="8323726" cy="521549"/>
          </a:xfrm>
        </p:spPr>
        <p:txBody>
          <a:bodyPr>
            <a:normAutofit/>
          </a:bodyPr>
          <a:lstStyle/>
          <a:p>
            <a:r>
              <a:rPr lang="en-US" dirty="0" smtClean="0"/>
              <a:t>Repeats a set of statements over a group of values</a:t>
            </a:r>
          </a:p>
          <a:p>
            <a:pPr lvl="1"/>
            <a:endParaRPr lang="en-US" dirty="0" smtClean="0"/>
          </a:p>
        </p:txBody>
      </p:sp>
      <p:sp>
        <p:nvSpPr>
          <p:cNvPr id="1421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 loop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72CB3-6E28-F848-B540-9749EC72BFFC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9622"/>
            <a:ext cx="4608512" cy="672729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 rot="16200000">
            <a:off x="1223628" y="1968621"/>
            <a:ext cx="216024" cy="432048"/>
          </a:xfrm>
          <a:prstGeom prst="lef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15616" y="2364666"/>
            <a:ext cx="1800200" cy="323165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4 spaces or 1Tab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79712" y="3291830"/>
            <a:ext cx="2232248" cy="10801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004048" y="2905655"/>
            <a:ext cx="223224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variableName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= A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tatements</a:t>
            </a:r>
          </a:p>
          <a:p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variableName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= B</a:t>
            </a:r>
          </a:p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statements</a:t>
            </a:r>
          </a:p>
          <a:p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variableName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= C</a:t>
            </a:r>
          </a:p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statements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23728" y="4048785"/>
            <a:ext cx="18722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err="1" smtClean="0">
                <a:solidFill>
                  <a:srgbClr val="984807"/>
                </a:solidFill>
                <a:latin typeface="+mn-lt"/>
              </a:rPr>
              <a:t>groupOfValues</a:t>
            </a:r>
            <a:endParaRPr lang="en-US" sz="1800" b="1" dirty="0" smtClean="0">
              <a:solidFill>
                <a:srgbClr val="984807"/>
              </a:solidFill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95736" y="3400713"/>
            <a:ext cx="432048" cy="3231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>
                <a:solidFill>
                  <a:srgbClr val="984807"/>
                </a:solidFill>
                <a:latin typeface="+mn-lt"/>
              </a:rPr>
              <a:t>B</a:t>
            </a:r>
            <a:endParaRPr lang="en-US" sz="1800" b="1" dirty="0" smtClean="0">
              <a:solidFill>
                <a:srgbClr val="984807"/>
              </a:solidFill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63888" y="3472721"/>
            <a:ext cx="432048" cy="3231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15816" y="3651870"/>
            <a:ext cx="432048" cy="3231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>
                <a:solidFill>
                  <a:srgbClr val="984807"/>
                </a:solidFill>
                <a:latin typeface="+mn-lt"/>
              </a:rPr>
              <a:t>C</a:t>
            </a:r>
            <a:endParaRPr lang="en-US" sz="1800" b="1" dirty="0" smtClean="0">
              <a:solidFill>
                <a:srgbClr val="984807"/>
              </a:solidFill>
              <a:latin typeface="+mn-lt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3779912" y="2202604"/>
            <a:ext cx="2860230" cy="1161234"/>
          </a:xfrm>
          <a:custGeom>
            <a:avLst/>
            <a:gdLst>
              <a:gd name="connsiteX0" fmla="*/ 0 w 3023266"/>
              <a:gd name="connsiteY0" fmla="*/ 1068807 h 1068807"/>
              <a:gd name="connsiteX1" fmla="*/ 635024 w 3023266"/>
              <a:gd name="connsiteY1" fmla="*/ 102567 h 1068807"/>
              <a:gd name="connsiteX2" fmla="*/ 2553900 w 3023266"/>
              <a:gd name="connsiteY2" fmla="*/ 88764 h 1068807"/>
              <a:gd name="connsiteX3" fmla="*/ 3023266 w 3023266"/>
              <a:gd name="connsiteY3" fmla="*/ 640901 h 1068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3266" h="1068807">
                <a:moveTo>
                  <a:pt x="0" y="1068807"/>
                </a:moveTo>
                <a:cubicBezTo>
                  <a:pt x="104687" y="667357"/>
                  <a:pt x="209374" y="265907"/>
                  <a:pt x="635024" y="102567"/>
                </a:cubicBezTo>
                <a:cubicBezTo>
                  <a:pt x="1060674" y="-60774"/>
                  <a:pt x="2155860" y="-958"/>
                  <a:pt x="2553900" y="88764"/>
                </a:cubicBezTo>
                <a:cubicBezTo>
                  <a:pt x="2951940" y="178486"/>
                  <a:pt x="3023266" y="640901"/>
                  <a:pt x="3023266" y="640901"/>
                </a:cubicBez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08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  <p:bldP spid="15" grpId="0"/>
      <p:bldP spid="18" grpId="0" animBg="1"/>
      <p:bldP spid="19" grpId="0" animBg="1"/>
      <p:bldP spid="20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9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Range( 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AEDB8-20A1-BD43-B0E7-CF61D5756B49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02" y="874910"/>
            <a:ext cx="7604222" cy="2056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241469"/>
            <a:ext cx="2062550" cy="12550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549" y="3075806"/>
            <a:ext cx="2209204" cy="15863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3150956"/>
            <a:ext cx="2412380" cy="143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21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Write a program that computes the factorial (n!) of an integer</a:t>
            </a:r>
            <a:endParaRPr lang="en-US" dirty="0" smtClean="0"/>
          </a:p>
        </p:txBody>
      </p:sp>
      <p:sp>
        <p:nvSpPr>
          <p:cNvPr id="145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Exercise: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93968-4E09-4941-AB84-71FAA786D0CD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7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…</a:t>
            </a:r>
            <a:r>
              <a:rPr lang="en-US" dirty="0"/>
              <a:t> </a:t>
            </a:r>
            <a:r>
              <a:rPr lang="en-US" dirty="0" smtClean="0"/>
              <a:t>or not </a:t>
            </a:r>
            <a:r>
              <a:rPr lang="en-US" dirty="0" smtClean="0">
                <a:sym typeface="Wingdings"/>
              </a:rPr>
              <a:t>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 descr="google-datacenter-tech-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-1"/>
            <a:ext cx="5724128" cy="28613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48064" y="4326771"/>
            <a:ext cx="3834554" cy="307770"/>
          </a:xfrm>
          <a:prstGeom prst="rect">
            <a:avLst/>
          </a:prstGeom>
          <a:solidFill>
            <a:schemeClr val="bg1"/>
          </a:solidFill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1400" dirty="0">
                <a:hlinkClick r:id="rId3"/>
              </a:rPr>
              <a:t>https://www.youtube.com/watch?v=avP5d16wEp0</a:t>
            </a:r>
            <a:r>
              <a:rPr lang="en-US" sz="1400" dirty="0"/>
              <a:t> </a:t>
            </a: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9" y="1779662"/>
            <a:ext cx="5076805" cy="3007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2499742"/>
            <a:ext cx="1508946" cy="1800200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825" y="4804995"/>
            <a:ext cx="759384" cy="224409"/>
          </a:xfrm>
        </p:spPr>
        <p:txBody>
          <a:bodyPr/>
          <a:lstStyle/>
          <a:p>
            <a:pPr>
              <a:defRPr/>
            </a:pPr>
            <a:r>
              <a:rPr lang="it-IT" dirty="0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7</a:t>
            </a:fld>
            <a:r>
              <a:rPr lang="it-IT" dirty="0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68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0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898073"/>
            <a:ext cx="8323726" cy="1385645"/>
          </a:xfrm>
        </p:spPr>
        <p:txBody>
          <a:bodyPr>
            <a:normAutofit/>
          </a:bodyPr>
          <a:lstStyle/>
          <a:p>
            <a:r>
              <a:rPr lang="en-US" dirty="0" smtClean="0"/>
              <a:t>Executes a group of statements as long as a condition is True.</a:t>
            </a:r>
          </a:p>
          <a:p>
            <a:pPr lvl="1"/>
            <a:r>
              <a:rPr lang="en-US" sz="2000" dirty="0" smtClean="0"/>
              <a:t>good for indefinite loops (repeat for an unknown number of times)</a:t>
            </a:r>
          </a:p>
          <a:p>
            <a:pPr lvl="1"/>
            <a:endParaRPr lang="en-US" dirty="0" smtClean="0"/>
          </a:p>
        </p:txBody>
      </p:sp>
      <p:sp>
        <p:nvSpPr>
          <p:cNvPr id="1496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While loop</a:t>
            </a:r>
            <a:endParaRPr lang="en-US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6801A-E798-2D41-81FD-C559A599CEEE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35844" name="Picture 4" descr="whi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851670"/>
            <a:ext cx="2691408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ft Brace 8"/>
          <p:cNvSpPr/>
          <p:nvPr/>
        </p:nvSpPr>
        <p:spPr>
          <a:xfrm rot="16200000">
            <a:off x="647564" y="2535745"/>
            <a:ext cx="216024" cy="432048"/>
          </a:xfrm>
          <a:prstGeom prst="lef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9552" y="2931790"/>
            <a:ext cx="1800200" cy="323165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4 spaces or 1Tab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067694"/>
            <a:ext cx="2664296" cy="61897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87824" y="1707654"/>
            <a:ext cx="1800200" cy="323165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Same as for IF</a:t>
            </a:r>
          </a:p>
        </p:txBody>
      </p:sp>
      <p:sp>
        <p:nvSpPr>
          <p:cNvPr id="13" name="Left Arrow 12"/>
          <p:cNvSpPr/>
          <p:nvPr/>
        </p:nvSpPr>
        <p:spPr>
          <a:xfrm rot="19987369" flipV="1">
            <a:off x="2530704" y="1803870"/>
            <a:ext cx="504056" cy="328087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915816" y="2571750"/>
            <a:ext cx="31683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If condition == True: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Loop-Body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If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condition == True: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	Loop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-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Body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	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If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condition == True: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	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         Loop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-Body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	          […]</a:t>
            </a:r>
          </a:p>
        </p:txBody>
      </p:sp>
    </p:spTree>
    <p:extLst>
      <p:ext uri="{BB962C8B-B14F-4D97-AF65-F5344CB8AC3E}">
        <p14:creationId xmlns:p14="http://schemas.microsoft.com/office/powerpoint/2010/main" val="1763656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1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3651870"/>
            <a:ext cx="8323726" cy="888326"/>
          </a:xfrm>
        </p:spPr>
        <p:txBody>
          <a:bodyPr>
            <a:normAutofit/>
          </a:bodyPr>
          <a:lstStyle/>
          <a:p>
            <a:r>
              <a:rPr lang="en-US" dirty="0" smtClean="0"/>
              <a:t>Exercise: Write a program that reads numbers from the input until the input is an even number. </a:t>
            </a:r>
            <a:endParaRPr lang="en-US" dirty="0" smtClean="0"/>
          </a:p>
        </p:txBody>
      </p:sp>
      <p:sp>
        <p:nvSpPr>
          <p:cNvPr id="145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and Exercise: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93968-4E09-4941-AB84-71FAA786D0CD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0501"/>
          <a:stretch/>
        </p:blipFill>
        <p:spPr>
          <a:xfrm>
            <a:off x="1331640" y="843558"/>
            <a:ext cx="6106138" cy="16280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4517"/>
          <a:stretch/>
        </p:blipFill>
        <p:spPr>
          <a:xfrm>
            <a:off x="1331640" y="2608938"/>
            <a:ext cx="6106138" cy="97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47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Lists &amp; Maps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898073"/>
            <a:ext cx="8323726" cy="449541"/>
          </a:xfrm>
        </p:spPr>
        <p:txBody>
          <a:bodyPr/>
          <a:lstStyle/>
          <a:p>
            <a:r>
              <a:rPr lang="en-US" dirty="0" smtClean="0"/>
              <a:t>Useful to store multiple data (typically of the same type).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23678"/>
            <a:ext cx="929674" cy="24705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5536" y="1491630"/>
            <a:ext cx="1800200" cy="323165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Months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31840" y="1995686"/>
            <a:ext cx="22322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month1= “January”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m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onth2 = “February” 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m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onth3 = “March”</a:t>
            </a:r>
          </a:p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[…]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rint(month1)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print(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month2)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print(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month3)</a:t>
            </a:r>
          </a:p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[…]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67944" y="1528505"/>
            <a:ext cx="2664296" cy="323165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Print all the months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84168" y="1995686"/>
            <a:ext cx="273630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months= [“January”, “February” ,  “March”, …]</a:t>
            </a:r>
          </a:p>
          <a:p>
            <a:endParaRPr lang="en-US" sz="1800" dirty="0" smtClean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rint(months)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endParaRPr lang="en-US" sz="1200" dirty="0" smtClean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	</a:t>
            </a:r>
            <a:r>
              <a:rPr lang="en-US" sz="1800" b="1" dirty="0" smtClean="0">
                <a:latin typeface="+mn-lt"/>
              </a:rPr>
              <a:t>or</a:t>
            </a: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for x in months: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    print(x)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292080" y="3003798"/>
            <a:ext cx="419454" cy="5040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03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Lists manipulation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730152"/>
              </p:ext>
            </p:extLst>
          </p:nvPr>
        </p:nvGraphicFramePr>
        <p:xfrm>
          <a:off x="395537" y="1408822"/>
          <a:ext cx="2880318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60106"/>
                <a:gridCol w="960106"/>
                <a:gridCol w="9601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“FROG”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“CAT”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“SPIDER”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897913"/>
              </p:ext>
            </p:extLst>
          </p:nvPr>
        </p:nvGraphicFramePr>
        <p:xfrm>
          <a:off x="5868146" y="1696854"/>
          <a:ext cx="2880318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60106"/>
                <a:gridCol w="960106"/>
                <a:gridCol w="9601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“FROG”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A300"/>
                          </a:solidFill>
                        </a:rPr>
                        <a:t>“DOG”</a:t>
                      </a:r>
                      <a:endParaRPr lang="en-US" sz="1400" dirty="0">
                        <a:solidFill>
                          <a:srgbClr val="00A3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“SPIDER”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470617"/>
              </p:ext>
            </p:extLst>
          </p:nvPr>
        </p:nvGraphicFramePr>
        <p:xfrm>
          <a:off x="107504" y="3075806"/>
          <a:ext cx="3528392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82098"/>
                <a:gridCol w="882098"/>
                <a:gridCol w="882098"/>
                <a:gridCol w="88209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“FROG”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“CAT”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“SPIDER”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A300"/>
                          </a:solidFill>
                        </a:rPr>
                        <a:t>“DOG”</a:t>
                      </a:r>
                      <a:endParaRPr lang="en-US" sz="1400" dirty="0">
                        <a:solidFill>
                          <a:srgbClr val="00A3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769037"/>
              </p:ext>
            </p:extLst>
          </p:nvPr>
        </p:nvGraphicFramePr>
        <p:xfrm>
          <a:off x="3419874" y="4083918"/>
          <a:ext cx="2880318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60106"/>
                <a:gridCol w="960106"/>
                <a:gridCol w="9601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“FROG”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“CAT”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“DOG”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27584" y="771550"/>
            <a:ext cx="1800200" cy="323165"/>
          </a:xfrm>
          <a:prstGeom prst="rect">
            <a:avLst/>
          </a:prstGeom>
          <a:solidFill>
            <a:srgbClr val="FFFF00"/>
          </a:solidFill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myList</a:t>
            </a:r>
            <a:endParaRPr lang="en-US" sz="1800" b="1" dirty="0" smtClean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3275855" y="915566"/>
            <a:ext cx="4968553" cy="678676"/>
            <a:chOff x="3275855" y="915566"/>
            <a:chExt cx="4968553" cy="67867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9952" y="915566"/>
              <a:ext cx="2664296" cy="36109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7596336" y="915566"/>
              <a:ext cx="64807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800" b="1" dirty="0" smtClean="0">
                  <a:latin typeface="+mn-lt"/>
                </a:rPr>
                <a:t>CAT</a:t>
              </a:r>
            </a:p>
          </p:txBody>
        </p:sp>
        <p:cxnSp>
          <p:nvCxnSpPr>
            <p:cNvPr id="20" name="Curved Connector 19"/>
            <p:cNvCxnSpPr>
              <a:stCxn id="5" idx="3"/>
              <a:endCxn id="13" idx="1"/>
            </p:cNvCxnSpPr>
            <p:nvPr/>
          </p:nvCxnSpPr>
          <p:spPr>
            <a:xfrm flipV="1">
              <a:off x="3275855" y="1096114"/>
              <a:ext cx="864097" cy="498128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/>
            <p:cNvCxnSpPr>
              <a:stCxn id="13" idx="3"/>
              <a:endCxn id="18" idx="1"/>
            </p:cNvCxnSpPr>
            <p:nvPr/>
          </p:nvCxnSpPr>
          <p:spPr>
            <a:xfrm flipV="1">
              <a:off x="6804248" y="1077149"/>
              <a:ext cx="792088" cy="18965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Curved Connector 24"/>
          <p:cNvCxnSpPr>
            <a:stCxn id="5" idx="3"/>
            <a:endCxn id="7" idx="1"/>
          </p:cNvCxnSpPr>
          <p:nvPr/>
        </p:nvCxnSpPr>
        <p:spPr>
          <a:xfrm>
            <a:off x="3275855" y="1594242"/>
            <a:ext cx="2592291" cy="28803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5" idx="2"/>
            <a:endCxn id="8" idx="0"/>
          </p:cNvCxnSpPr>
          <p:nvPr/>
        </p:nvCxnSpPr>
        <p:spPr>
          <a:xfrm rot="16200000" flipH="1">
            <a:off x="1205626" y="2409732"/>
            <a:ext cx="1296144" cy="3600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8" idx="2"/>
            <a:endCxn id="9" idx="1"/>
          </p:cNvCxnSpPr>
          <p:nvPr/>
        </p:nvCxnSpPr>
        <p:spPr>
          <a:xfrm rot="16200000" flipH="1">
            <a:off x="2234441" y="3083905"/>
            <a:ext cx="822692" cy="1548174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355726"/>
            <a:ext cx="2808312" cy="2913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1923678"/>
            <a:ext cx="2160240" cy="265422"/>
          </a:xfrm>
          <a:prstGeom prst="rect">
            <a:avLst/>
          </a:prstGeom>
        </p:spPr>
      </p:pic>
      <p:cxnSp>
        <p:nvCxnSpPr>
          <p:cNvPr id="39" name="Curved Connector 38"/>
          <p:cNvCxnSpPr>
            <a:stCxn id="8" idx="3"/>
            <a:endCxn id="9" idx="0"/>
          </p:cNvCxnSpPr>
          <p:nvPr/>
        </p:nvCxnSpPr>
        <p:spPr>
          <a:xfrm>
            <a:off x="3635896" y="3261226"/>
            <a:ext cx="1224137" cy="82269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928" y="3558279"/>
            <a:ext cx="1656184" cy="24399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-36512" y="1173401"/>
            <a:ext cx="3312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dirty="0" err="1" smtClean="0">
                <a:latin typeface="+mn-lt"/>
              </a:rPr>
              <a:t>Pos</a:t>
            </a:r>
            <a:r>
              <a:rPr lang="en-US" sz="1200" b="1" dirty="0" smtClean="0">
                <a:latin typeface="+mn-lt"/>
              </a:rPr>
              <a:t>:	0	1	2</a:t>
            </a: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78363"/>
              </p:ext>
            </p:extLst>
          </p:nvPr>
        </p:nvGraphicFramePr>
        <p:xfrm>
          <a:off x="5148064" y="2715766"/>
          <a:ext cx="3528392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82098"/>
                <a:gridCol w="918102"/>
                <a:gridCol w="846094"/>
                <a:gridCol w="88209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“FROG”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A300"/>
                          </a:solidFill>
                        </a:rPr>
                        <a:t>“MOUSE”</a:t>
                      </a:r>
                      <a:endParaRPr lang="en-US" sz="1400" dirty="0">
                        <a:solidFill>
                          <a:srgbClr val="00A3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“CAT”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“DOG”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2" name="Curved Connector 51"/>
          <p:cNvCxnSpPr>
            <a:stCxn id="9" idx="3"/>
            <a:endCxn id="51" idx="2"/>
          </p:cNvCxnSpPr>
          <p:nvPr/>
        </p:nvCxnSpPr>
        <p:spPr>
          <a:xfrm flipV="1">
            <a:off x="6300192" y="3086606"/>
            <a:ext cx="612068" cy="118273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3363838"/>
            <a:ext cx="3221856" cy="2559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98" y="3939902"/>
            <a:ext cx="1676526" cy="24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54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stuff on lists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57408" y="987574"/>
            <a:ext cx="3779912" cy="2304256"/>
            <a:chOff x="257408" y="987574"/>
            <a:chExt cx="3779912" cy="23042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4952" y="987574"/>
              <a:ext cx="2899792" cy="12949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ight Arrow 5"/>
            <p:cNvSpPr/>
            <p:nvPr/>
          </p:nvSpPr>
          <p:spPr>
            <a:xfrm rot="5400000">
              <a:off x="1919381" y="2385433"/>
              <a:ext cx="419454" cy="50405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408" y="2896545"/>
              <a:ext cx="3779912" cy="395285"/>
            </a:xfrm>
            <a:prstGeom prst="rect">
              <a:avLst/>
            </a:prstGeom>
          </p:spPr>
        </p:pic>
      </p:grp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860032" y="771550"/>
            <a:ext cx="3344830" cy="432048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b="1" dirty="0" smtClean="0">
                <a:solidFill>
                  <a:schemeClr val="accent2"/>
                </a:solidFill>
              </a:rPr>
              <a:t>in</a:t>
            </a:r>
            <a:r>
              <a:rPr lang="en-US" sz="1800" dirty="0" smtClean="0"/>
              <a:t> and </a:t>
            </a:r>
            <a:r>
              <a:rPr lang="en-US" sz="1800" b="1" dirty="0" smtClean="0">
                <a:solidFill>
                  <a:srgbClr val="C0504D"/>
                </a:solidFill>
              </a:rPr>
              <a:t>not in</a:t>
            </a:r>
            <a:r>
              <a:rPr lang="en-US" sz="1800" dirty="0" smtClean="0">
                <a:solidFill>
                  <a:srgbClr val="C0504D"/>
                </a:solidFill>
              </a:rPr>
              <a:t> </a:t>
            </a:r>
            <a:r>
              <a:rPr lang="en-US" sz="1800" dirty="0" smtClean="0"/>
              <a:t>operators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404" y="1203598"/>
            <a:ext cx="2899916" cy="946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ight Arrow 9"/>
          <p:cNvSpPr/>
          <p:nvPr/>
        </p:nvSpPr>
        <p:spPr>
          <a:xfrm>
            <a:off x="7740352" y="1491630"/>
            <a:ext cx="419454" cy="5040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408" y="1419622"/>
            <a:ext cx="698500" cy="666459"/>
          </a:xfrm>
          <a:prstGeom prst="rect">
            <a:avLst/>
          </a:prstGeom>
        </p:spPr>
      </p:pic>
      <p:sp>
        <p:nvSpPr>
          <p:cNvPr id="12" name="Content Placeholder 1"/>
          <p:cNvSpPr txBox="1">
            <a:spLocks/>
          </p:cNvSpPr>
          <p:nvPr/>
        </p:nvSpPr>
        <p:spPr>
          <a:xfrm>
            <a:off x="4860032" y="2427734"/>
            <a:ext cx="3344830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800" b="1" dirty="0" smtClean="0">
                <a:solidFill>
                  <a:srgbClr val="000000"/>
                </a:solidFill>
              </a:rPr>
              <a:t>Others…</a:t>
            </a:r>
            <a:endParaRPr lang="en-US" sz="1800" dirty="0" smtClean="0">
              <a:solidFill>
                <a:srgbClr val="00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008" y="2859782"/>
            <a:ext cx="3568606" cy="172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755576" y="3725619"/>
            <a:ext cx="3121367" cy="64633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sz="1800" b="1" dirty="0" err="1" smtClean="0">
                <a:solidFill>
                  <a:schemeClr val="accent2"/>
                </a:solidFill>
                <a:latin typeface="+mn-lt"/>
              </a:rPr>
              <a:t>len</a:t>
            </a:r>
            <a:r>
              <a:rPr lang="en-US" sz="1800" b="1" dirty="0" smtClean="0">
                <a:solidFill>
                  <a:schemeClr val="accent2"/>
                </a:solidFill>
                <a:latin typeface="+mn-lt"/>
              </a:rPr>
              <a:t>(</a:t>
            </a:r>
            <a:r>
              <a:rPr lang="en-US" sz="1800" b="1" dirty="0" err="1" smtClean="0">
                <a:solidFill>
                  <a:schemeClr val="accent2"/>
                </a:solidFill>
                <a:latin typeface="+mn-lt"/>
              </a:rPr>
              <a:t>myList</a:t>
            </a:r>
            <a:r>
              <a:rPr lang="en-US" sz="1800" b="1" dirty="0" smtClean="0">
                <a:solidFill>
                  <a:schemeClr val="accent2"/>
                </a:solidFill>
                <a:latin typeface="+mn-lt"/>
              </a:rPr>
              <a:t>) 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returns the number </a:t>
            </a:r>
          </a:p>
          <a:p>
            <a:pPr algn="ctr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of elements of the list</a:t>
            </a:r>
            <a:endParaRPr lang="en-US" sz="18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592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  <p:bldP spid="12" grpId="0"/>
      <p:bldP spid="1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0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898073"/>
            <a:ext cx="8219256" cy="1313637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Strings </a:t>
            </a:r>
            <a:r>
              <a:rPr lang="it-IT" dirty="0" smtClean="0"/>
              <a:t>can be </a:t>
            </a:r>
            <a:r>
              <a:rPr lang="it-IT" dirty="0" err="1" smtClean="0"/>
              <a:t>seen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en-GB" dirty="0"/>
              <a:t>a</a:t>
            </a:r>
            <a:r>
              <a:rPr lang="en-GB" i="1" dirty="0" smtClean="0"/>
              <a:t> sequence of characters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Characters in a string are </a:t>
            </a:r>
            <a:r>
              <a:rPr lang="en-US" i="1" dirty="0" smtClean="0"/>
              <a:t>numbered as in lists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To access an individual character of a string:</a:t>
            </a:r>
          </a:p>
          <a:p>
            <a:pPr lvl="1"/>
            <a:r>
              <a:rPr lang="en-US" dirty="0" err="1" smtClean="0"/>
              <a:t>variableName</a:t>
            </a:r>
            <a:r>
              <a:rPr lang="en-US" dirty="0" smtClean="0"/>
              <a:t> [ index ]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540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Something “more” on Strings</a:t>
            </a:r>
            <a:endParaRPr lang="en-US" dirty="0" smtClean="0"/>
          </a:p>
        </p:txBody>
      </p:sp>
      <p:sp>
        <p:nvSpPr>
          <p:cNvPr id="3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93654-202E-7845-8E9E-E01487EE1B49}" type="slidenum">
              <a:rPr lang="en-US" smtClean="0"/>
              <a:pPr/>
              <a:t>76</a:t>
            </a:fld>
            <a:endParaRPr lang="en-US"/>
          </a:p>
        </p:txBody>
      </p:sp>
      <p:graphicFrame>
        <p:nvGraphicFramePr>
          <p:cNvPr id="1540133" name="Group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436074"/>
              </p:ext>
            </p:extLst>
          </p:nvPr>
        </p:nvGraphicFramePr>
        <p:xfrm>
          <a:off x="2237754" y="2499742"/>
          <a:ext cx="5862638" cy="628650"/>
        </p:xfrm>
        <a:graphic>
          <a:graphicData uri="http://schemas.openxmlformats.org/drawingml/2006/table">
            <a:tbl>
              <a:tblPr/>
              <a:tblGrid>
                <a:gridCol w="1260475"/>
                <a:gridCol w="574675"/>
                <a:gridCol w="576263"/>
                <a:gridCol w="574675"/>
                <a:gridCol w="574675"/>
                <a:gridCol w="576262"/>
                <a:gridCol w="574675"/>
                <a:gridCol w="576263"/>
                <a:gridCol w="574675"/>
              </a:tblGrid>
              <a:tr h="314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index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character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G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I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L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U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97594" y="2643758"/>
            <a:ext cx="1296144" cy="323165"/>
          </a:xfrm>
          <a:prstGeom prst="rect">
            <a:avLst/>
          </a:prstGeom>
          <a:solidFill>
            <a:srgbClr val="FFFF00"/>
          </a:solidFill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name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507854"/>
            <a:ext cx="2160240" cy="734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596" y="3651870"/>
            <a:ext cx="273996" cy="50356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780090" y="3651870"/>
            <a:ext cx="419454" cy="5040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3507854"/>
            <a:ext cx="3405690" cy="776858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7596336" y="3651870"/>
            <a:ext cx="419454" cy="5040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2400" y="3291830"/>
            <a:ext cx="792088" cy="12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03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Modularity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92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843558"/>
            <a:ext cx="5482952" cy="1961709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Functions help </a:t>
            </a:r>
            <a:r>
              <a:rPr lang="en-US" dirty="0" smtClean="0"/>
              <a:t>breaking </a:t>
            </a:r>
            <a:r>
              <a:rPr lang="en-US" dirty="0"/>
              <a:t>our program into smaller and modular </a:t>
            </a:r>
            <a:r>
              <a:rPr lang="en-US" dirty="0" smtClean="0"/>
              <a:t>chunks</a:t>
            </a:r>
          </a:p>
          <a:p>
            <a:pPr marL="1085850" lvl="1" indent="-342900">
              <a:buFont typeface="Arial"/>
              <a:buChar char="•"/>
            </a:pPr>
            <a:r>
              <a:rPr lang="en-US" sz="2000" dirty="0" smtClean="0"/>
              <a:t>more </a:t>
            </a:r>
            <a:r>
              <a:rPr lang="en-US" sz="2000" dirty="0"/>
              <a:t>organized and </a:t>
            </a:r>
            <a:r>
              <a:rPr lang="en-US" sz="2000" dirty="0" smtClean="0"/>
              <a:t>manageable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Functions avoid </a:t>
            </a:r>
            <a:r>
              <a:rPr lang="en-US" dirty="0"/>
              <a:t>repetition and makes code </a:t>
            </a:r>
            <a:r>
              <a:rPr lang="en-US" dirty="0" smtClean="0"/>
              <a:t>reusable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052" y="1275606"/>
            <a:ext cx="1195332" cy="115212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619672" y="2859782"/>
            <a:ext cx="1278594" cy="3600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Input</a:t>
            </a:r>
            <a:endParaRPr lang="en-US" sz="1800" dirty="0"/>
          </a:p>
        </p:txBody>
      </p:sp>
      <p:sp>
        <p:nvSpPr>
          <p:cNvPr id="7" name="Oval 6"/>
          <p:cNvSpPr/>
          <p:nvPr/>
        </p:nvSpPr>
        <p:spPr>
          <a:xfrm>
            <a:off x="1633477" y="4155926"/>
            <a:ext cx="1278594" cy="3600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Output</a:t>
            </a:r>
            <a:endParaRPr lang="en-US" sz="1800" dirty="0"/>
          </a:p>
        </p:txBody>
      </p:sp>
      <p:sp>
        <p:nvSpPr>
          <p:cNvPr id="8" name="Rounded Rectangle 7"/>
          <p:cNvSpPr/>
          <p:nvPr/>
        </p:nvSpPr>
        <p:spPr>
          <a:xfrm>
            <a:off x="1691680" y="3507854"/>
            <a:ext cx="1152128" cy="3600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Compute</a:t>
            </a:r>
            <a:endParaRPr lang="en-US" sz="1800" dirty="0"/>
          </a:p>
        </p:txBody>
      </p:sp>
      <p:cxnSp>
        <p:nvCxnSpPr>
          <p:cNvPr id="10" name="Straight Arrow Connector 9"/>
          <p:cNvCxnSpPr>
            <a:endCxn id="8" idx="0"/>
          </p:cNvCxnSpPr>
          <p:nvPr/>
        </p:nvCxnSpPr>
        <p:spPr>
          <a:xfrm>
            <a:off x="2267744" y="3219822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2"/>
            <a:endCxn id="7" idx="0"/>
          </p:cNvCxnSpPr>
          <p:nvPr/>
        </p:nvCxnSpPr>
        <p:spPr>
          <a:xfrm>
            <a:off x="2267744" y="3867894"/>
            <a:ext cx="503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3003798"/>
            <a:ext cx="533276" cy="610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3723878"/>
            <a:ext cx="533276" cy="610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Connector 16"/>
          <p:cNvCxnSpPr>
            <a:stCxn id="8" idx="3"/>
            <a:endCxn id="14" idx="1"/>
          </p:cNvCxnSpPr>
          <p:nvPr/>
        </p:nvCxnSpPr>
        <p:spPr>
          <a:xfrm flipV="1">
            <a:off x="2843808" y="3309179"/>
            <a:ext cx="504056" cy="3786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3"/>
            <a:endCxn id="15" idx="1"/>
          </p:cNvCxnSpPr>
          <p:nvPr/>
        </p:nvCxnSpPr>
        <p:spPr>
          <a:xfrm>
            <a:off x="2843808" y="3687874"/>
            <a:ext cx="504056" cy="3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2715766"/>
            <a:ext cx="3509516" cy="86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61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059582"/>
            <a:ext cx="2664296" cy="987963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Let’s suppose that I would like to say “hello” to every person I meet in my school…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2606729"/>
            <a:ext cx="5400600" cy="1952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843558"/>
            <a:ext cx="5400600" cy="1619155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2915816" y="2787719"/>
            <a:ext cx="572787" cy="936159"/>
          </a:xfrm>
          <a:custGeom>
            <a:avLst/>
            <a:gdLst>
              <a:gd name="connsiteX0" fmla="*/ 905217 w 932827"/>
              <a:gd name="connsiteY0" fmla="*/ 1062864 h 1062864"/>
              <a:gd name="connsiteX1" fmla="*/ 21705 w 932827"/>
              <a:gd name="connsiteY1" fmla="*/ 814402 h 1062864"/>
              <a:gd name="connsiteX2" fmla="*/ 325412 w 932827"/>
              <a:gd name="connsiteY2" fmla="*/ 220855 h 1062864"/>
              <a:gd name="connsiteX3" fmla="*/ 932827 w 932827"/>
              <a:gd name="connsiteY3" fmla="*/ 0 h 1062864"/>
              <a:gd name="connsiteX4" fmla="*/ 932827 w 932827"/>
              <a:gd name="connsiteY4" fmla="*/ 0 h 1062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827" h="1062864">
                <a:moveTo>
                  <a:pt x="905217" y="1062864"/>
                </a:moveTo>
                <a:cubicBezTo>
                  <a:pt x="511778" y="1008800"/>
                  <a:pt x="118339" y="954737"/>
                  <a:pt x="21705" y="814402"/>
                </a:cubicBezTo>
                <a:cubicBezTo>
                  <a:pt x="-74929" y="674067"/>
                  <a:pt x="173558" y="356589"/>
                  <a:pt x="325412" y="220855"/>
                </a:cubicBezTo>
                <a:cubicBezTo>
                  <a:pt x="477266" y="85121"/>
                  <a:pt x="932827" y="0"/>
                  <a:pt x="932827" y="0"/>
                </a:cubicBezTo>
                <a:lnTo>
                  <a:pt x="932827" y="0"/>
                </a:ln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699792" y="2787774"/>
            <a:ext cx="788811" cy="1296144"/>
          </a:xfrm>
          <a:custGeom>
            <a:avLst/>
            <a:gdLst>
              <a:gd name="connsiteX0" fmla="*/ 905217 w 932827"/>
              <a:gd name="connsiteY0" fmla="*/ 1062864 h 1062864"/>
              <a:gd name="connsiteX1" fmla="*/ 21705 w 932827"/>
              <a:gd name="connsiteY1" fmla="*/ 814402 h 1062864"/>
              <a:gd name="connsiteX2" fmla="*/ 325412 w 932827"/>
              <a:gd name="connsiteY2" fmla="*/ 220855 h 1062864"/>
              <a:gd name="connsiteX3" fmla="*/ 932827 w 932827"/>
              <a:gd name="connsiteY3" fmla="*/ 0 h 1062864"/>
              <a:gd name="connsiteX4" fmla="*/ 932827 w 932827"/>
              <a:gd name="connsiteY4" fmla="*/ 0 h 1062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827" h="1062864">
                <a:moveTo>
                  <a:pt x="905217" y="1062864"/>
                </a:moveTo>
                <a:cubicBezTo>
                  <a:pt x="511778" y="1008800"/>
                  <a:pt x="118339" y="954737"/>
                  <a:pt x="21705" y="814402"/>
                </a:cubicBezTo>
                <a:cubicBezTo>
                  <a:pt x="-74929" y="674067"/>
                  <a:pt x="173558" y="356589"/>
                  <a:pt x="325412" y="220855"/>
                </a:cubicBezTo>
                <a:cubicBezTo>
                  <a:pt x="477266" y="85121"/>
                  <a:pt x="932827" y="0"/>
                  <a:pt x="932827" y="0"/>
                </a:cubicBezTo>
                <a:lnTo>
                  <a:pt x="932827" y="0"/>
                </a:ln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411760" y="2787774"/>
            <a:ext cx="1076843" cy="1656184"/>
          </a:xfrm>
          <a:custGeom>
            <a:avLst/>
            <a:gdLst>
              <a:gd name="connsiteX0" fmla="*/ 905217 w 932827"/>
              <a:gd name="connsiteY0" fmla="*/ 1062864 h 1062864"/>
              <a:gd name="connsiteX1" fmla="*/ 21705 w 932827"/>
              <a:gd name="connsiteY1" fmla="*/ 814402 h 1062864"/>
              <a:gd name="connsiteX2" fmla="*/ 325412 w 932827"/>
              <a:gd name="connsiteY2" fmla="*/ 220855 h 1062864"/>
              <a:gd name="connsiteX3" fmla="*/ 932827 w 932827"/>
              <a:gd name="connsiteY3" fmla="*/ 0 h 1062864"/>
              <a:gd name="connsiteX4" fmla="*/ 932827 w 932827"/>
              <a:gd name="connsiteY4" fmla="*/ 0 h 1062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827" h="1062864">
                <a:moveTo>
                  <a:pt x="905217" y="1062864"/>
                </a:moveTo>
                <a:cubicBezTo>
                  <a:pt x="511778" y="1008800"/>
                  <a:pt x="118339" y="954737"/>
                  <a:pt x="21705" y="814402"/>
                </a:cubicBezTo>
                <a:cubicBezTo>
                  <a:pt x="-74929" y="674067"/>
                  <a:pt x="173558" y="356589"/>
                  <a:pt x="325412" y="220855"/>
                </a:cubicBezTo>
                <a:cubicBezTo>
                  <a:pt x="477266" y="85121"/>
                  <a:pt x="932827" y="0"/>
                  <a:pt x="932827" y="0"/>
                </a:cubicBezTo>
                <a:lnTo>
                  <a:pt x="932827" y="0"/>
                </a:ln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rot="10120637">
            <a:off x="4850998" y="3185626"/>
            <a:ext cx="572787" cy="689088"/>
          </a:xfrm>
          <a:custGeom>
            <a:avLst/>
            <a:gdLst>
              <a:gd name="connsiteX0" fmla="*/ 905217 w 932827"/>
              <a:gd name="connsiteY0" fmla="*/ 1062864 h 1062864"/>
              <a:gd name="connsiteX1" fmla="*/ 21705 w 932827"/>
              <a:gd name="connsiteY1" fmla="*/ 814402 h 1062864"/>
              <a:gd name="connsiteX2" fmla="*/ 325412 w 932827"/>
              <a:gd name="connsiteY2" fmla="*/ 220855 h 1062864"/>
              <a:gd name="connsiteX3" fmla="*/ 932827 w 932827"/>
              <a:gd name="connsiteY3" fmla="*/ 0 h 1062864"/>
              <a:gd name="connsiteX4" fmla="*/ 932827 w 932827"/>
              <a:gd name="connsiteY4" fmla="*/ 0 h 1062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827" h="1062864">
                <a:moveTo>
                  <a:pt x="905217" y="1062864"/>
                </a:moveTo>
                <a:cubicBezTo>
                  <a:pt x="511778" y="1008800"/>
                  <a:pt x="118339" y="954737"/>
                  <a:pt x="21705" y="814402"/>
                </a:cubicBezTo>
                <a:cubicBezTo>
                  <a:pt x="-74929" y="674067"/>
                  <a:pt x="173558" y="356589"/>
                  <a:pt x="325412" y="220855"/>
                </a:cubicBezTo>
                <a:cubicBezTo>
                  <a:pt x="477266" y="85121"/>
                  <a:pt x="932827" y="0"/>
                  <a:pt x="932827" y="0"/>
                </a:cubicBezTo>
                <a:lnTo>
                  <a:pt x="932827" y="0"/>
                </a:ln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10120637">
            <a:off x="4874916" y="3161881"/>
            <a:ext cx="788811" cy="954066"/>
          </a:xfrm>
          <a:custGeom>
            <a:avLst/>
            <a:gdLst>
              <a:gd name="connsiteX0" fmla="*/ 905217 w 932827"/>
              <a:gd name="connsiteY0" fmla="*/ 1062864 h 1062864"/>
              <a:gd name="connsiteX1" fmla="*/ 21705 w 932827"/>
              <a:gd name="connsiteY1" fmla="*/ 814402 h 1062864"/>
              <a:gd name="connsiteX2" fmla="*/ 325412 w 932827"/>
              <a:gd name="connsiteY2" fmla="*/ 220855 h 1062864"/>
              <a:gd name="connsiteX3" fmla="*/ 932827 w 932827"/>
              <a:gd name="connsiteY3" fmla="*/ 0 h 1062864"/>
              <a:gd name="connsiteX4" fmla="*/ 932827 w 932827"/>
              <a:gd name="connsiteY4" fmla="*/ 0 h 1062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827" h="1062864">
                <a:moveTo>
                  <a:pt x="905217" y="1062864"/>
                </a:moveTo>
                <a:cubicBezTo>
                  <a:pt x="511778" y="1008800"/>
                  <a:pt x="118339" y="954737"/>
                  <a:pt x="21705" y="814402"/>
                </a:cubicBezTo>
                <a:cubicBezTo>
                  <a:pt x="-74929" y="674067"/>
                  <a:pt x="173558" y="356589"/>
                  <a:pt x="325412" y="220855"/>
                </a:cubicBezTo>
                <a:cubicBezTo>
                  <a:pt x="477266" y="85121"/>
                  <a:pt x="932827" y="0"/>
                  <a:pt x="932827" y="0"/>
                </a:cubicBezTo>
                <a:lnTo>
                  <a:pt x="932827" y="0"/>
                </a:ln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 rot="10120637">
            <a:off x="4898129" y="3131026"/>
            <a:ext cx="1076843" cy="1219085"/>
          </a:xfrm>
          <a:custGeom>
            <a:avLst/>
            <a:gdLst>
              <a:gd name="connsiteX0" fmla="*/ 905217 w 932827"/>
              <a:gd name="connsiteY0" fmla="*/ 1062864 h 1062864"/>
              <a:gd name="connsiteX1" fmla="*/ 21705 w 932827"/>
              <a:gd name="connsiteY1" fmla="*/ 814402 h 1062864"/>
              <a:gd name="connsiteX2" fmla="*/ 325412 w 932827"/>
              <a:gd name="connsiteY2" fmla="*/ 220855 h 1062864"/>
              <a:gd name="connsiteX3" fmla="*/ 932827 w 932827"/>
              <a:gd name="connsiteY3" fmla="*/ 0 h 1062864"/>
              <a:gd name="connsiteX4" fmla="*/ 932827 w 932827"/>
              <a:gd name="connsiteY4" fmla="*/ 0 h 1062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827" h="1062864">
                <a:moveTo>
                  <a:pt x="905217" y="1062864"/>
                </a:moveTo>
                <a:cubicBezTo>
                  <a:pt x="511778" y="1008800"/>
                  <a:pt x="118339" y="954737"/>
                  <a:pt x="21705" y="814402"/>
                </a:cubicBezTo>
                <a:cubicBezTo>
                  <a:pt x="-74929" y="674067"/>
                  <a:pt x="173558" y="356589"/>
                  <a:pt x="325412" y="220855"/>
                </a:cubicBezTo>
                <a:cubicBezTo>
                  <a:pt x="477266" y="85121"/>
                  <a:pt x="932827" y="0"/>
                  <a:pt x="932827" y="0"/>
                </a:cubicBezTo>
                <a:lnTo>
                  <a:pt x="932827" y="0"/>
                </a:ln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003798"/>
            <a:ext cx="1195332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50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Connected and changing world…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4" y="951570"/>
            <a:ext cx="5052053" cy="2841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" y="1167594"/>
            <a:ext cx="2657255" cy="2052228"/>
          </a:xfrm>
          <a:prstGeom prst="rect">
            <a:avLst/>
          </a:prstGeom>
        </p:spPr>
      </p:pic>
      <p:cxnSp>
        <p:nvCxnSpPr>
          <p:cNvPr id="8" name="Curved Connector 7"/>
          <p:cNvCxnSpPr/>
          <p:nvPr/>
        </p:nvCxnSpPr>
        <p:spPr bwMode="auto">
          <a:xfrm flipV="1">
            <a:off x="2339754" y="2372460"/>
            <a:ext cx="1872208" cy="523326"/>
          </a:xfrm>
          <a:prstGeom prst="curvedConnector3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173" y="3975906"/>
            <a:ext cx="2008644" cy="1080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76" y="2854109"/>
            <a:ext cx="1952039" cy="1055463"/>
          </a:xfrm>
          <a:prstGeom prst="rect">
            <a:avLst/>
          </a:prstGeom>
        </p:spPr>
      </p:pic>
      <p:cxnSp>
        <p:nvCxnSpPr>
          <p:cNvPr id="11" name="Curved Connector 10"/>
          <p:cNvCxnSpPr>
            <a:stCxn id="9" idx="0"/>
          </p:cNvCxnSpPr>
          <p:nvPr/>
        </p:nvCxnSpPr>
        <p:spPr bwMode="auto">
          <a:xfrm rot="16200000" flipV="1">
            <a:off x="5221204" y="2516615"/>
            <a:ext cx="1458162" cy="146042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4" name="Curved Connector 13"/>
          <p:cNvCxnSpPr>
            <a:endCxn id="10" idx="0"/>
          </p:cNvCxnSpPr>
          <p:nvPr/>
        </p:nvCxnSpPr>
        <p:spPr bwMode="auto">
          <a:xfrm>
            <a:off x="5573077" y="2372463"/>
            <a:ext cx="2423219" cy="481649"/>
          </a:xfrm>
          <a:prstGeom prst="curvedConnector2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8</a:t>
            </a:fld>
            <a:r>
              <a:rPr lang="it-IT" smtClean="0"/>
              <a:t> -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9512" y="3880088"/>
            <a:ext cx="5544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 use </a:t>
            </a:r>
            <a:r>
              <a:rPr lang="en-US" sz="2000" dirty="0" smtClean="0"/>
              <a:t>every day “connected” computers. </a:t>
            </a:r>
          </a:p>
          <a:p>
            <a:r>
              <a:rPr lang="en-US" sz="2000" dirty="0" smtClean="0"/>
              <a:t>However, </a:t>
            </a:r>
            <a:r>
              <a:rPr lang="en-US" sz="2000" dirty="0" smtClean="0"/>
              <a:t>The </a:t>
            </a:r>
            <a:r>
              <a:rPr lang="en-US" sz="2000" b="1" dirty="0" smtClean="0"/>
              <a:t>USER </a:t>
            </a:r>
            <a:r>
              <a:rPr lang="en-US" sz="2000" dirty="0" smtClean="0"/>
              <a:t>is not the</a:t>
            </a:r>
            <a:r>
              <a:rPr lang="en-US" sz="2000" b="1" dirty="0" smtClean="0"/>
              <a:t> PROGRAMMER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0745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PyGame</a:t>
            </a:r>
            <a:r>
              <a:rPr lang="en-US" dirty="0" smtClean="0"/>
              <a:t>!!!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0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843558"/>
            <a:ext cx="8291264" cy="521549"/>
          </a:xfrm>
        </p:spPr>
        <p:txBody>
          <a:bodyPr/>
          <a:lstStyle/>
          <a:p>
            <a:r>
              <a:rPr lang="en-US" dirty="0" smtClean="0"/>
              <a:t>The basic step for a videogame is to create its graphic window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graphic window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635704"/>
            <a:ext cx="5683763" cy="2520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oup 18"/>
          <p:cNvGrpSpPr/>
          <p:nvPr/>
        </p:nvGrpSpPr>
        <p:grpSpPr>
          <a:xfrm>
            <a:off x="6300192" y="2067694"/>
            <a:ext cx="2601994" cy="1512168"/>
            <a:chOff x="6300192" y="2067694"/>
            <a:chExt cx="2601994" cy="15121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0272" y="2067694"/>
              <a:ext cx="1881914" cy="15121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ight Arrow 6"/>
            <p:cNvSpPr/>
            <p:nvPr/>
          </p:nvSpPr>
          <p:spPr>
            <a:xfrm>
              <a:off x="6300192" y="2643758"/>
              <a:ext cx="419454" cy="50405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907704" y="1767486"/>
            <a:ext cx="2160240" cy="444224"/>
            <a:chOff x="1907704" y="1767486"/>
            <a:chExt cx="2160240" cy="444224"/>
          </a:xfrm>
        </p:grpSpPr>
        <p:sp>
          <p:nvSpPr>
            <p:cNvPr id="9" name="TextBox 8"/>
            <p:cNvSpPr txBox="1"/>
            <p:nvPr/>
          </p:nvSpPr>
          <p:spPr>
            <a:xfrm>
              <a:off x="2483768" y="1767486"/>
              <a:ext cx="1584176" cy="444224"/>
            </a:xfrm>
            <a:prstGeom prst="rect">
              <a:avLst/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chemeClr val="accent6">
                      <a:lumMod val="50000"/>
                    </a:schemeClr>
                  </a:solidFill>
                  <a:latin typeface="+mn-lt"/>
                </a:rPr>
                <a:t>Module inclusion and initialization</a:t>
              </a:r>
            </a:p>
          </p:txBody>
        </p:sp>
        <p:sp>
          <p:nvSpPr>
            <p:cNvPr id="10" name="Left Arrow 9"/>
            <p:cNvSpPr/>
            <p:nvPr/>
          </p:nvSpPr>
          <p:spPr>
            <a:xfrm>
              <a:off x="1907704" y="1851670"/>
              <a:ext cx="504056" cy="288032"/>
            </a:xfrm>
            <a:prstGeom prst="lef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763688" y="2499742"/>
            <a:ext cx="2764966" cy="639419"/>
            <a:chOff x="1763688" y="2499742"/>
            <a:chExt cx="2764966" cy="639419"/>
          </a:xfrm>
        </p:grpSpPr>
        <p:sp>
          <p:nvSpPr>
            <p:cNvPr id="11" name="TextBox 10"/>
            <p:cNvSpPr txBox="1"/>
            <p:nvPr/>
          </p:nvSpPr>
          <p:spPr>
            <a:xfrm>
              <a:off x="2339752" y="2499742"/>
              <a:ext cx="1584176" cy="616579"/>
            </a:xfrm>
            <a:prstGeom prst="rect">
              <a:avLst/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chemeClr val="accent6">
                      <a:lumMod val="50000"/>
                    </a:schemeClr>
                  </a:solidFill>
                  <a:latin typeface="+mn-lt"/>
                </a:rPr>
                <a:t>Display settings declaration and customization</a:t>
              </a:r>
            </a:p>
          </p:txBody>
        </p:sp>
        <p:sp>
          <p:nvSpPr>
            <p:cNvPr id="12" name="Left Arrow 11"/>
            <p:cNvSpPr/>
            <p:nvPr/>
          </p:nvSpPr>
          <p:spPr>
            <a:xfrm>
              <a:off x="1763688" y="2655934"/>
              <a:ext cx="504056" cy="288032"/>
            </a:xfrm>
            <a:prstGeom prst="lef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Arrow 12"/>
            <p:cNvSpPr/>
            <p:nvPr/>
          </p:nvSpPr>
          <p:spPr>
            <a:xfrm rot="13470473">
              <a:off x="4024598" y="2851129"/>
              <a:ext cx="504056" cy="288032"/>
            </a:xfrm>
            <a:prstGeom prst="lef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07704" y="3795886"/>
            <a:ext cx="2016224" cy="788934"/>
            <a:chOff x="1907704" y="3795886"/>
            <a:chExt cx="2016224" cy="788934"/>
          </a:xfrm>
        </p:grpSpPr>
        <p:sp>
          <p:nvSpPr>
            <p:cNvPr id="14" name="TextBox 13"/>
            <p:cNvSpPr txBox="1"/>
            <p:nvPr/>
          </p:nvSpPr>
          <p:spPr>
            <a:xfrm>
              <a:off x="2483768" y="3795886"/>
              <a:ext cx="1440160" cy="788934"/>
            </a:xfrm>
            <a:prstGeom prst="rect">
              <a:avLst/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chemeClr val="accent6">
                      <a:lumMod val="50000"/>
                    </a:schemeClr>
                  </a:solidFill>
                  <a:latin typeface="+mn-lt"/>
                </a:rPr>
                <a:t>Closure of the graphic module at the very end of the program</a:t>
              </a:r>
            </a:p>
          </p:txBody>
        </p:sp>
        <p:sp>
          <p:nvSpPr>
            <p:cNvPr id="15" name="Left Arrow 14"/>
            <p:cNvSpPr/>
            <p:nvPr/>
          </p:nvSpPr>
          <p:spPr>
            <a:xfrm>
              <a:off x="1907704" y="3880070"/>
              <a:ext cx="504056" cy="288032"/>
            </a:xfrm>
            <a:prstGeom prst="lef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3368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Main game 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91630"/>
            <a:ext cx="3551560" cy="2335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123478"/>
            <a:ext cx="2520280" cy="1117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Freeform 6"/>
          <p:cNvSpPr/>
          <p:nvPr/>
        </p:nvSpPr>
        <p:spPr>
          <a:xfrm>
            <a:off x="2214990" y="987574"/>
            <a:ext cx="4373234" cy="492686"/>
          </a:xfrm>
          <a:custGeom>
            <a:avLst/>
            <a:gdLst>
              <a:gd name="connsiteX0" fmla="*/ 82386 w 4280759"/>
              <a:gd name="connsiteY0" fmla="*/ 521442 h 521442"/>
              <a:gd name="connsiteX1" fmla="*/ 559657 w 4280759"/>
              <a:gd name="connsiteY1" fmla="*/ 19933 h 521442"/>
              <a:gd name="connsiteX2" fmla="*/ 4280759 w 4280759"/>
              <a:gd name="connsiteY2" fmla="*/ 100822 h 52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0759" h="521442">
                <a:moveTo>
                  <a:pt x="82386" y="521442"/>
                </a:moveTo>
                <a:cubicBezTo>
                  <a:pt x="-28843" y="305739"/>
                  <a:pt x="-140072" y="90036"/>
                  <a:pt x="559657" y="19933"/>
                </a:cubicBezTo>
                <a:cubicBezTo>
                  <a:pt x="1259386" y="-50170"/>
                  <a:pt x="3705067" y="85992"/>
                  <a:pt x="4280759" y="100822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88024" y="1851670"/>
            <a:ext cx="1584176" cy="444224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Fill the background of the screen</a:t>
            </a:r>
          </a:p>
        </p:txBody>
      </p:sp>
      <p:sp>
        <p:nvSpPr>
          <p:cNvPr id="9" name="Left Arrow 8"/>
          <p:cNvSpPr/>
          <p:nvPr/>
        </p:nvSpPr>
        <p:spPr>
          <a:xfrm>
            <a:off x="4211960" y="1935854"/>
            <a:ext cx="504056" cy="288032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88024" y="3507854"/>
            <a:ext cx="1872208" cy="61657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Update the screen with the new graphic elements (if any) 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  <a:sym typeface="Wingdings"/>
              </a:rPr>
              <a:t></a:t>
            </a:r>
            <a:endParaRPr lang="en-US" sz="1400" dirty="0" smtClean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4211960" y="3592038"/>
            <a:ext cx="504056" cy="288032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788024" y="2643758"/>
            <a:ext cx="1872208" cy="61657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Detect the event that are happening during the “game” life</a:t>
            </a:r>
          </a:p>
        </p:txBody>
      </p:sp>
      <p:sp>
        <p:nvSpPr>
          <p:cNvPr id="13" name="Left Arrow 12"/>
          <p:cNvSpPr/>
          <p:nvPr/>
        </p:nvSpPr>
        <p:spPr>
          <a:xfrm>
            <a:off x="4211960" y="2727942"/>
            <a:ext cx="504056" cy="288032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280" y="2315861"/>
            <a:ext cx="1866528" cy="1480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7332571" y="1803929"/>
            <a:ext cx="576064" cy="27186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Quit</a:t>
            </a:r>
          </a:p>
        </p:txBody>
      </p:sp>
      <p:sp>
        <p:nvSpPr>
          <p:cNvPr id="17" name="Left Arrow 16"/>
          <p:cNvSpPr/>
          <p:nvPr/>
        </p:nvSpPr>
        <p:spPr>
          <a:xfrm rot="18580323">
            <a:off x="7129142" y="2025975"/>
            <a:ext cx="275013" cy="288032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70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Graphical elements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graphicFrame>
        <p:nvGraphicFramePr>
          <p:cNvPr id="5" name="Group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941932"/>
              </p:ext>
            </p:extLst>
          </p:nvPr>
        </p:nvGraphicFramePr>
        <p:xfrm>
          <a:off x="107504" y="803748"/>
          <a:ext cx="8839200" cy="2632098"/>
        </p:xfrm>
        <a:graphic>
          <a:graphicData uri="http://schemas.openxmlformats.org/drawingml/2006/table">
            <a:tbl>
              <a:tblPr/>
              <a:tblGrid>
                <a:gridCol w="5760640"/>
                <a:gridCol w="3078560"/>
              </a:tblGrid>
              <a:tr h="2858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Command</a:t>
                      </a:r>
                    </a:p>
                  </a:txBody>
                  <a:tcPr marT="34299" marB="342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5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pygame.draw.line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(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surface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,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color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,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(x1,y1)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,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(x2,y2),thickness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)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/>
                        <a:ea typeface="ＭＳ Ｐゴシック" charset="0"/>
                        <a:cs typeface="Courier New"/>
                      </a:endParaRPr>
                    </a:p>
                  </a:txBody>
                  <a:tcPr marT="34299" marB="342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Draws a 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line between (</a:t>
                      </a:r>
                      <a:r>
                        <a:rPr kumimoji="0" lang="en-US" sz="1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x1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1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y1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) and 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(</a:t>
                      </a:r>
                      <a:r>
                        <a:rPr kumimoji="0" lang="en-US" sz="1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x2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1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y2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) with a certain 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thickness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9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pygame.draw.circle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(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surface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,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color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,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(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x,y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)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radius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thickness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9" marB="342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Draws an circle centered in 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(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x,y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, with a certain 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radius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 and 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thickness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If 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thickness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 is missing, the circle will be filled.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58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pygame.draw.rect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(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surface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,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color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,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[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x,y,width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height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]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thickness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9" marB="342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Draws a rectangle with a top-left corner at (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x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,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y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), and a certain 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width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height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 and 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thickness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. If 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thickness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 is missing, the rectangle will be filled.</a:t>
                      </a:r>
                    </a:p>
                  </a:txBody>
                  <a:tcPr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51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[…] more at https://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www.pygame.org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/docs/ref/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draw.html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9" marB="342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753" y="3651870"/>
            <a:ext cx="1697112" cy="135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65" y="4011910"/>
            <a:ext cx="5913505" cy="497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0571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Animation: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375819"/>
            <a:ext cx="4733404" cy="3212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1735859"/>
            <a:ext cx="3209724" cy="2589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3692603" y="1651675"/>
            <a:ext cx="1743493" cy="775102"/>
            <a:chOff x="3692603" y="1335438"/>
            <a:chExt cx="1743493" cy="775102"/>
          </a:xfrm>
        </p:grpSpPr>
        <p:sp>
          <p:nvSpPr>
            <p:cNvPr id="13" name="TextBox 12"/>
            <p:cNvSpPr txBox="1"/>
            <p:nvPr/>
          </p:nvSpPr>
          <p:spPr>
            <a:xfrm>
              <a:off x="3851920" y="1335438"/>
              <a:ext cx="1584176" cy="616579"/>
            </a:xfrm>
            <a:prstGeom prst="rect">
              <a:avLst/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chemeClr val="accent6">
                      <a:lumMod val="50000"/>
                    </a:schemeClr>
                  </a:solidFill>
                  <a:latin typeface="+mn-lt"/>
                </a:rPr>
                <a:t>We can use a variable and update its value</a:t>
              </a:r>
            </a:p>
          </p:txBody>
        </p:sp>
        <p:sp>
          <p:nvSpPr>
            <p:cNvPr id="14" name="Left Arrow 13"/>
            <p:cNvSpPr/>
            <p:nvPr/>
          </p:nvSpPr>
          <p:spPr>
            <a:xfrm rot="17958409">
              <a:off x="3620595" y="1750500"/>
              <a:ext cx="432048" cy="288032"/>
            </a:xfrm>
            <a:prstGeom prst="lef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308304" y="1019067"/>
            <a:ext cx="1656184" cy="972112"/>
            <a:chOff x="7308304" y="702830"/>
            <a:chExt cx="1656184" cy="972112"/>
          </a:xfrm>
        </p:grpSpPr>
        <p:sp>
          <p:nvSpPr>
            <p:cNvPr id="16" name="TextBox 15"/>
            <p:cNvSpPr txBox="1"/>
            <p:nvPr/>
          </p:nvSpPr>
          <p:spPr>
            <a:xfrm>
              <a:off x="7308304" y="702830"/>
              <a:ext cx="1656184" cy="616579"/>
            </a:xfrm>
            <a:prstGeom prst="rect">
              <a:avLst/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chemeClr val="accent6">
                      <a:lumMod val="50000"/>
                    </a:schemeClr>
                  </a:solidFill>
                  <a:latin typeface="+mn-lt"/>
                </a:rPr>
                <a:t>I removed the “cleaning” of the screen</a:t>
              </a:r>
            </a:p>
          </p:txBody>
        </p:sp>
        <p:sp>
          <p:nvSpPr>
            <p:cNvPr id="17" name="Left Arrow 16"/>
            <p:cNvSpPr/>
            <p:nvPr/>
          </p:nvSpPr>
          <p:spPr>
            <a:xfrm rot="14805694">
              <a:off x="7597879" y="1314902"/>
              <a:ext cx="432048" cy="288032"/>
            </a:xfrm>
            <a:prstGeom prst="lef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763688" y="3896099"/>
            <a:ext cx="2232248" cy="616579"/>
            <a:chOff x="1763688" y="3579862"/>
            <a:chExt cx="2232248" cy="616579"/>
          </a:xfrm>
        </p:grpSpPr>
        <p:sp>
          <p:nvSpPr>
            <p:cNvPr id="15" name="TextBox 14"/>
            <p:cNvSpPr txBox="1"/>
            <p:nvPr/>
          </p:nvSpPr>
          <p:spPr>
            <a:xfrm>
              <a:off x="2123728" y="3579862"/>
              <a:ext cx="1872208" cy="616579"/>
            </a:xfrm>
            <a:prstGeom prst="rect">
              <a:avLst/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chemeClr val="accent6">
                      <a:lumMod val="50000"/>
                    </a:schemeClr>
                  </a:solidFill>
                  <a:latin typeface="+mn-lt"/>
                </a:rPr>
                <a:t>It is used to limit the speed of the animation (</a:t>
              </a:r>
              <a:r>
                <a:rPr lang="en-US" sz="1400" dirty="0" err="1" smtClean="0">
                  <a:solidFill>
                    <a:schemeClr val="accent6">
                      <a:lumMod val="50000"/>
                    </a:schemeClr>
                  </a:solidFill>
                  <a:latin typeface="+mn-lt"/>
                </a:rPr>
                <a:t>FrameRate</a:t>
              </a:r>
              <a:r>
                <a:rPr lang="en-US" sz="1400" dirty="0" smtClean="0">
                  <a:solidFill>
                    <a:schemeClr val="accent6">
                      <a:lumMod val="50000"/>
                    </a:schemeClr>
                  </a:solidFill>
                  <a:latin typeface="+mn-lt"/>
                </a:rPr>
                <a:t>)</a:t>
              </a:r>
            </a:p>
          </p:txBody>
        </p:sp>
        <p:sp>
          <p:nvSpPr>
            <p:cNvPr id="18" name="Left Arrow 17"/>
            <p:cNvSpPr/>
            <p:nvPr/>
          </p:nvSpPr>
          <p:spPr>
            <a:xfrm>
              <a:off x="1763688" y="3867894"/>
              <a:ext cx="432048" cy="288032"/>
            </a:xfrm>
            <a:prstGeom prst="lef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251519" y="793036"/>
            <a:ext cx="75608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+mn-lt"/>
              </a:rPr>
              <a:t>It is enough to draw the </a:t>
            </a:r>
            <a:r>
              <a:rPr lang="en-US" sz="1600" dirty="0">
                <a:latin typeface="+mn-lt"/>
              </a:rPr>
              <a:t>same item at different x/y positions </a:t>
            </a:r>
            <a:r>
              <a:rPr lang="en-US" sz="1600" dirty="0" smtClean="0">
                <a:latin typeface="+mn-lt"/>
              </a:rPr>
              <a:t>within the game loop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on animations: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3608" y="1131590"/>
            <a:ext cx="1872208" cy="788934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You can easily make the circle bouncing from left to right, or in any direction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843558"/>
            <a:ext cx="5030452" cy="158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3075806"/>
            <a:ext cx="5064786" cy="1171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187624" y="3294984"/>
            <a:ext cx="1512168" cy="788934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Or you can make disappearing the rectangle when hit by the ball </a:t>
            </a:r>
          </a:p>
        </p:txBody>
      </p:sp>
    </p:spTree>
    <p:extLst>
      <p:ext uri="{BB962C8B-B14F-4D97-AF65-F5344CB8AC3E}">
        <p14:creationId xmlns:p14="http://schemas.microsoft.com/office/powerpoint/2010/main" val="60227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Text and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393405"/>
            <a:ext cx="4104456" cy="2188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48" y="915566"/>
            <a:ext cx="4112344" cy="1272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1347614"/>
            <a:ext cx="3234226" cy="2589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ight Arrow 7"/>
          <p:cNvSpPr/>
          <p:nvPr/>
        </p:nvSpPr>
        <p:spPr>
          <a:xfrm>
            <a:off x="4860032" y="2499742"/>
            <a:ext cx="419454" cy="5040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25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possible interactions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59582"/>
            <a:ext cx="5256584" cy="27503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87624" y="4443958"/>
            <a:ext cx="5328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68144" y="1203598"/>
            <a:ext cx="1872208" cy="27186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Mouse Pressed</a:t>
            </a:r>
          </a:p>
        </p:txBody>
      </p:sp>
      <p:sp>
        <p:nvSpPr>
          <p:cNvPr id="9" name="Left Arrow 8"/>
          <p:cNvSpPr/>
          <p:nvPr/>
        </p:nvSpPr>
        <p:spPr>
          <a:xfrm rot="20090682">
            <a:off x="5392284" y="1315975"/>
            <a:ext cx="591680" cy="282088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364088" y="1635646"/>
            <a:ext cx="2376264" cy="961289"/>
            <a:chOff x="1763688" y="3626685"/>
            <a:chExt cx="1753909" cy="961289"/>
          </a:xfrm>
        </p:grpSpPr>
        <p:sp>
          <p:nvSpPr>
            <p:cNvPr id="11" name="TextBox 10"/>
            <p:cNvSpPr txBox="1"/>
            <p:nvPr/>
          </p:nvSpPr>
          <p:spPr>
            <a:xfrm>
              <a:off x="2123728" y="3626685"/>
              <a:ext cx="1393869" cy="961289"/>
            </a:xfrm>
            <a:prstGeom prst="rect">
              <a:avLst/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chemeClr val="accent6">
                      <a:lumMod val="50000"/>
                    </a:schemeClr>
                  </a:solidFill>
                  <a:latin typeface="+mn-lt"/>
                </a:rPr>
                <a:t>Detects the position of the cursor in the game window. It can be used also outside the event detection loop</a:t>
              </a:r>
            </a:p>
          </p:txBody>
        </p:sp>
        <p:sp>
          <p:nvSpPr>
            <p:cNvPr id="12" name="Left Arrow 11"/>
            <p:cNvSpPr/>
            <p:nvPr/>
          </p:nvSpPr>
          <p:spPr>
            <a:xfrm rot="1572065">
              <a:off x="1763688" y="3867894"/>
              <a:ext cx="432048" cy="288032"/>
            </a:xfrm>
            <a:prstGeom prst="lef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580112" y="2787774"/>
            <a:ext cx="2232248" cy="61657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Detects when a button of the keyboard has been pushed and which one</a:t>
            </a:r>
          </a:p>
        </p:txBody>
      </p:sp>
      <p:sp>
        <p:nvSpPr>
          <p:cNvPr id="15" name="Left Arrow 14"/>
          <p:cNvSpPr/>
          <p:nvPr/>
        </p:nvSpPr>
        <p:spPr>
          <a:xfrm rot="1572065">
            <a:off x="4967588" y="2749439"/>
            <a:ext cx="545739" cy="288032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716016" y="3867894"/>
            <a:ext cx="3888432" cy="523220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More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event.key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can be found at </a:t>
            </a:r>
          </a:p>
          <a:p>
            <a:pPr algn="ctr"/>
            <a:r>
              <a:rPr lang="en-US" sz="1400" b="1" dirty="0">
                <a:solidFill>
                  <a:schemeClr val="accent1"/>
                </a:solidFill>
                <a:latin typeface="+mn-lt"/>
              </a:rPr>
              <a:t>https://</a:t>
            </a:r>
            <a:r>
              <a:rPr lang="en-US" sz="1400" b="1" dirty="0" err="1">
                <a:solidFill>
                  <a:schemeClr val="accent1"/>
                </a:solidFill>
                <a:latin typeface="+mn-lt"/>
              </a:rPr>
              <a:t>www.pygame.org</a:t>
            </a:r>
            <a:r>
              <a:rPr lang="en-US" sz="1400" b="1" dirty="0">
                <a:solidFill>
                  <a:schemeClr val="accent1"/>
                </a:solidFill>
                <a:latin typeface="+mn-lt"/>
              </a:rPr>
              <a:t>/docs/ref/</a:t>
            </a:r>
            <a:r>
              <a:rPr lang="en-US" sz="1400" b="1" dirty="0" err="1">
                <a:solidFill>
                  <a:schemeClr val="accent1"/>
                </a:solidFill>
                <a:latin typeface="+mn-lt"/>
              </a:rPr>
              <a:t>key.html</a:t>
            </a:r>
            <a:endParaRPr lang="en-US" sz="1400" b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669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  <p:bldP spid="15" grpId="0" animBg="1"/>
      <p:bldP spid="1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3281" y="104375"/>
            <a:ext cx="8599199" cy="439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Its your turn!!!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2" y="948695"/>
            <a:ext cx="1675058" cy="1601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948695"/>
            <a:ext cx="1433734" cy="1601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843558"/>
            <a:ext cx="1368152" cy="17065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92296"/>
            <a:ext cx="1440160" cy="14147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7297" y="3195109"/>
            <a:ext cx="1913834" cy="14119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0072" y="3145907"/>
            <a:ext cx="1512168" cy="1461124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475656" y="3256943"/>
            <a:ext cx="1762069" cy="1350088"/>
            <a:chOff x="2411760" y="3003798"/>
            <a:chExt cx="2232248" cy="171012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11760" y="3003798"/>
              <a:ext cx="2232248" cy="171012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43808" y="3291830"/>
              <a:ext cx="1284531" cy="60364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6016" y="948695"/>
            <a:ext cx="1529539" cy="16014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1"/>
          <a:srcRect r="22840"/>
          <a:stretch/>
        </p:blipFill>
        <p:spPr>
          <a:xfrm>
            <a:off x="6804248" y="3113545"/>
            <a:ext cx="1333472" cy="14934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00192" y="965959"/>
            <a:ext cx="1507831" cy="158417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5496" y="701536"/>
            <a:ext cx="1619672" cy="27186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Snake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63688" y="699542"/>
            <a:ext cx="1368152" cy="27186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Arkanoid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/Pong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47864" y="701536"/>
            <a:ext cx="1152128" cy="27186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Flappy Bird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16016" y="701536"/>
            <a:ext cx="1440160" cy="27186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Shot the balloon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00192" y="701536"/>
            <a:ext cx="1440160" cy="27186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Space Invaders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0" y="2895786"/>
            <a:ext cx="1403648" cy="27186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TicTacToe</a:t>
            </a:r>
            <a:endParaRPr lang="en-US" sz="1400" dirty="0" smtClean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47664" y="2895786"/>
            <a:ext cx="1440160" cy="27186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Cannon Ball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20072" y="2895786"/>
            <a:ext cx="1440160" cy="27186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Hangman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76256" y="2895786"/>
            <a:ext cx="1296144" cy="27186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Cross Road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75856" y="2895786"/>
            <a:ext cx="1728192" cy="27186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Scissor-Paper-Rock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6363" y="4781112"/>
            <a:ext cx="6120680" cy="27186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Other possibilities: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4in a Row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, simplified version of Candy Crush, temple run …  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08912" y="3003798"/>
            <a:ext cx="899592" cy="160323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244408" y="2895786"/>
            <a:ext cx="864096" cy="27186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Car Race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100392" y="699542"/>
            <a:ext cx="894551" cy="27186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Asteroids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1128" y="1014263"/>
            <a:ext cx="1282872" cy="153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71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Cabin"/>
              </a:rPr>
              <a:t>To get some task done automatically</a:t>
            </a:r>
          </a:p>
          <a:p>
            <a:pPr lvl="1"/>
            <a:r>
              <a:rPr lang="en-US" dirty="0" smtClean="0">
                <a:sym typeface="Cabin"/>
              </a:rPr>
              <a:t>Acting as user and programmer</a:t>
            </a:r>
          </a:p>
          <a:p>
            <a:pPr lvl="1"/>
            <a:r>
              <a:rPr lang="en-US" dirty="0" smtClean="0">
                <a:sym typeface="Cabin"/>
              </a:rPr>
              <a:t>E.g. Processing collected sensor </a:t>
            </a:r>
            <a:r>
              <a:rPr lang="en-US" dirty="0" smtClean="0">
                <a:sym typeface="Cabin"/>
              </a:rPr>
              <a:t>data</a:t>
            </a:r>
          </a:p>
          <a:p>
            <a:pPr marL="457200" lvl="1" indent="0">
              <a:buNone/>
            </a:pPr>
            <a:endParaRPr lang="en-US" dirty="0" smtClean="0">
              <a:sym typeface="Cabin"/>
            </a:endParaRPr>
          </a:p>
          <a:p>
            <a:r>
              <a:rPr lang="en-US" dirty="0" smtClean="0">
                <a:sym typeface="Cabin"/>
              </a:rPr>
              <a:t>To produce something for others to use </a:t>
            </a:r>
          </a:p>
          <a:p>
            <a:pPr lvl="1"/>
            <a:r>
              <a:rPr lang="en-US" dirty="0" smtClean="0">
                <a:sym typeface="Cabin"/>
              </a:rPr>
              <a:t>This is the task for a programmer as a job</a:t>
            </a:r>
          </a:p>
          <a:p>
            <a:pPr lvl="1"/>
            <a:r>
              <a:rPr lang="en-US" dirty="0" smtClean="0">
                <a:sym typeface="Cabin"/>
              </a:rPr>
              <a:t>Fix a performance problem in a videogame</a:t>
            </a:r>
          </a:p>
          <a:p>
            <a:pPr lvl="1"/>
            <a:r>
              <a:rPr lang="en-US" dirty="0" smtClean="0">
                <a:sym typeface="Cabin"/>
              </a:rPr>
              <a:t>Add a guestbook to a web site</a:t>
            </a:r>
          </a:p>
        </p:txBody>
      </p:sp>
      <p:sp>
        <p:nvSpPr>
          <p:cNvPr id="281" name="Shape 281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sym typeface="Cabin"/>
              </a:rPr>
              <a:t>Why be a Programmer?</a:t>
            </a:r>
            <a:endParaRPr lang="en-US" dirty="0">
              <a:sym typeface="Cabi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9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1635646"/>
            <a:ext cx="1688480" cy="1459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191" y="123478"/>
            <a:ext cx="1163033" cy="1237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571" y="123478"/>
            <a:ext cx="2487925" cy="1398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240" y="3435846"/>
            <a:ext cx="2266305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31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Theme2.thmx</Template>
  <TotalTime>25330</TotalTime>
  <Words>3704</Words>
  <Application>Microsoft Macintosh PowerPoint</Application>
  <PresentationFormat>On-screen Show (16:9)</PresentationFormat>
  <Paragraphs>810</Paragraphs>
  <Slides>88</Slides>
  <Notes>29</Notes>
  <HiddenSlides>3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0" baseType="lpstr">
      <vt:lpstr>Theme2</vt:lpstr>
      <vt:lpstr>ClipArt</vt:lpstr>
      <vt:lpstr>Coding in Python</vt:lpstr>
      <vt:lpstr>Target</vt:lpstr>
      <vt:lpstr>Coding, What’s this?</vt:lpstr>
      <vt:lpstr>Computer History: From application specific machines… (one Task)</vt:lpstr>
      <vt:lpstr>…to programmable machines …</vt:lpstr>
      <vt:lpstr>… easier to be managed …</vt:lpstr>
      <vt:lpstr>… or not  </vt:lpstr>
      <vt:lpstr>Connected and changing world…</vt:lpstr>
      <vt:lpstr>Why be a Programmer?</vt:lpstr>
      <vt:lpstr>What is Code?  Software? A Program?</vt:lpstr>
      <vt:lpstr>Programs for Humans</vt:lpstr>
      <vt:lpstr>Programs for Humans</vt:lpstr>
      <vt:lpstr>Programs for Humans</vt:lpstr>
      <vt:lpstr>Python programs … an example: “Is it a PANGRAM?”</vt:lpstr>
      <vt:lpstr>Exercise </vt:lpstr>
      <vt:lpstr>Algorithms, programs, executors and programming languages</vt:lpstr>
      <vt:lpstr>First of all, what do we mean as a computer?</vt:lpstr>
      <vt:lpstr>Von Neumann architecture</vt:lpstr>
      <vt:lpstr>Compiling and interpreting</vt:lpstr>
      <vt:lpstr>Compiling and interpreting</vt:lpstr>
      <vt:lpstr>Programming environments</vt:lpstr>
      <vt:lpstr>Python as Programming Language</vt:lpstr>
      <vt:lpstr>Languages</vt:lpstr>
      <vt:lpstr>Languages</vt:lpstr>
      <vt:lpstr>Why Python…</vt:lpstr>
      <vt:lpstr>Early Learner: Advises</vt:lpstr>
      <vt:lpstr>Elements of Python</vt:lpstr>
      <vt:lpstr>Vocabulary: Reserved Words</vt:lpstr>
      <vt:lpstr>Vocabulary: Variables</vt:lpstr>
      <vt:lpstr>Vocabulary: Variables</vt:lpstr>
      <vt:lpstr>Sentences: Instructions</vt:lpstr>
      <vt:lpstr>Program Steps or Program Flow</vt:lpstr>
      <vt:lpstr>Sequential Steps</vt:lpstr>
      <vt:lpstr>Conditional Steps</vt:lpstr>
      <vt:lpstr>Repeated Steps</vt:lpstr>
      <vt:lpstr>Classifying the instructions of our first example…</vt:lpstr>
      <vt:lpstr>Words, sentences and paragraphs </vt:lpstr>
      <vt:lpstr>… We have almost done!!!</vt:lpstr>
      <vt:lpstr>Input and Output in Python</vt:lpstr>
      <vt:lpstr>print( SOMETHING ) … SOMETHING  </vt:lpstr>
      <vt:lpstr>print( SOMETHING ) … SOMETHING (2)  </vt:lpstr>
      <vt:lpstr>Variables</vt:lpstr>
      <vt:lpstr>Area of a rectangle!  Area = Length * Width  </vt:lpstr>
      <vt:lpstr>Area of a rectangle!  Area = Length * Width (2)  </vt:lpstr>
      <vt:lpstr>Obviously… with input( )!!!</vt:lpstr>
      <vt:lpstr>Input( SOMETHING )</vt:lpstr>
      <vt:lpstr>Sum A+B</vt:lpstr>
      <vt:lpstr>Sum A+B</vt:lpstr>
      <vt:lpstr>Sum A+B</vt:lpstr>
      <vt:lpstr>Input( ) reads STRINGS of characters!</vt:lpstr>
      <vt:lpstr>Data conversion functions: cast operations</vt:lpstr>
      <vt:lpstr>Area of a rectangle!  Area = Length * Width (3)  </vt:lpstr>
      <vt:lpstr>Area of a rectangle!  Area = Length * Width (Final)  </vt:lpstr>
      <vt:lpstr>Floating Point Numbers  and Modules</vt:lpstr>
      <vt:lpstr>Variable types</vt:lpstr>
      <vt:lpstr>Real numbers – float( )</vt:lpstr>
      <vt:lpstr>Some useful built-in functions</vt:lpstr>
      <vt:lpstr>Python Modules</vt:lpstr>
      <vt:lpstr>Useful Math functions</vt:lpstr>
      <vt:lpstr>Useful “Random” functions</vt:lpstr>
      <vt:lpstr>Conditional Statements</vt:lpstr>
      <vt:lpstr>Conditions</vt:lpstr>
      <vt:lpstr>if(-elif)-else</vt:lpstr>
      <vt:lpstr>Conditions</vt:lpstr>
      <vt:lpstr>Loops</vt:lpstr>
      <vt:lpstr>Need of iterative constructs</vt:lpstr>
      <vt:lpstr>For loop</vt:lpstr>
      <vt:lpstr>Range( )</vt:lpstr>
      <vt:lpstr>Exercise: </vt:lpstr>
      <vt:lpstr>While loop</vt:lpstr>
      <vt:lpstr>Example and Exercise: </vt:lpstr>
      <vt:lpstr>Lists &amp; Maps</vt:lpstr>
      <vt:lpstr>Lists</vt:lpstr>
      <vt:lpstr>Lists manipulation</vt:lpstr>
      <vt:lpstr>Other useful stuff on lists</vt:lpstr>
      <vt:lpstr>Something “more” on Strings</vt:lpstr>
      <vt:lpstr>Modularity</vt:lpstr>
      <vt:lpstr>Functions</vt:lpstr>
      <vt:lpstr>Functions</vt:lpstr>
      <vt:lpstr>PyGame!!!</vt:lpstr>
      <vt:lpstr>The graphic window </vt:lpstr>
      <vt:lpstr>Main game loop</vt:lpstr>
      <vt:lpstr>Graphical elements</vt:lpstr>
      <vt:lpstr>Animation:</vt:lpstr>
      <vt:lpstr>More on animations:</vt:lpstr>
      <vt:lpstr>Text and Images</vt:lpstr>
      <vt:lpstr>Other possible interactions</vt:lpstr>
      <vt:lpstr>Its your turn!!!</vt:lpstr>
    </vt:vector>
  </TitlesOfParts>
  <Company>DEI-PoliMI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Ingegneria del Software 1</dc:title>
  <dc:creator>Carlo Ghezzi</dc:creator>
  <cp:lastModifiedBy>Gianluca Palermo</cp:lastModifiedBy>
  <cp:revision>359</cp:revision>
  <cp:lastPrinted>2018-03-11T23:33:13Z</cp:lastPrinted>
  <dcterms:created xsi:type="dcterms:W3CDTF">2001-03-06T21:34:36Z</dcterms:created>
  <dcterms:modified xsi:type="dcterms:W3CDTF">2019-06-22T15:21:35Z</dcterms:modified>
</cp:coreProperties>
</file>